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p:regular r:id="rId64"/>
      <p:bold r:id="rId65"/>
      <p:italic r:id="rId66"/>
      <p:boldItalic r:id="rId67"/>
    </p:embeddedFont>
    <p:embeddedFont>
      <p:font typeface="Nunito"/>
      <p:regular r:id="rId68"/>
      <p:bold r:id="rId69"/>
      <p:italic r:id="rId70"/>
      <p:boldItalic r:id="rId71"/>
    </p:embeddedFont>
    <p:embeddedFont>
      <p:font typeface="Playfair Display SC"/>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4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5E1860-61F8-4B8E-BA8E-182FDABD8AAD}">
  <a:tblStyle styleId="{015E1860-61F8-4B8E-BA8E-182FDABD8A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41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layfairDisplaySC-bold.fntdata"/><Relationship Id="rId72" Type="http://schemas.openxmlformats.org/officeDocument/2006/relationships/font" Target="fonts/PlayfairDisplaySC-regular.fntdata"/><Relationship Id="rId31" Type="http://schemas.openxmlformats.org/officeDocument/2006/relationships/slide" Target="slides/slide25.xml"/><Relationship Id="rId75" Type="http://schemas.openxmlformats.org/officeDocument/2006/relationships/font" Target="fonts/PlayfairDisplaySC-boldItalic.fntdata"/><Relationship Id="rId30" Type="http://schemas.openxmlformats.org/officeDocument/2006/relationships/slide" Target="slides/slide24.xml"/><Relationship Id="rId74" Type="http://schemas.openxmlformats.org/officeDocument/2006/relationships/font" Target="fonts/PlayfairDisplaySC-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unito-boldItalic.fntdata"/><Relationship Id="rId70" Type="http://schemas.openxmlformats.org/officeDocument/2006/relationships/font" Target="fonts/Nuni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Nunito-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Diagram-of-the-soft-actor-critic-SAC-algorithm-for-the-real-time-control-of-a-wave_fig3_344992071"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d0f6a3fa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d0f6a3fa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added some stuff that I could think of for this slide, needs a peer review so that it’s consistent with the rest of the slides. ~Jace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7bdd52f25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7bdd52f25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Now that we’ve discussed RL, we can get into something more specific to that area — neural networks.</a:t>
            </a:r>
            <a:endParaRPr sz="1300"/>
          </a:p>
          <a:p>
            <a:pPr indent="0" lvl="0" marL="0" rtl="0" algn="l">
              <a:spcBef>
                <a:spcPts val="0"/>
              </a:spcBef>
              <a:spcAft>
                <a:spcPts val="0"/>
              </a:spcAft>
              <a:buNone/>
            </a:pPr>
            <a:r>
              <a:rPr lang="en" sz="1300"/>
              <a:t>Explain the basic layout and function</a:t>
            </a:r>
            <a:endParaRPr sz="1300"/>
          </a:p>
          <a:p>
            <a:pPr indent="-311150" lvl="0" marL="457200" rtl="0" algn="l">
              <a:spcBef>
                <a:spcPts val="0"/>
              </a:spcBef>
              <a:spcAft>
                <a:spcPts val="0"/>
              </a:spcAft>
              <a:buSzPts val="1300"/>
              <a:buChar char="-"/>
            </a:pPr>
            <a:r>
              <a:rPr lang="en" sz="1300"/>
              <a:t>Input - take in input data</a:t>
            </a:r>
            <a:endParaRPr sz="1300"/>
          </a:p>
          <a:p>
            <a:pPr indent="-311150" lvl="0" marL="457200" rtl="0" algn="l">
              <a:spcBef>
                <a:spcPts val="0"/>
              </a:spcBef>
              <a:spcAft>
                <a:spcPts val="0"/>
              </a:spcAft>
              <a:buSzPts val="1300"/>
              <a:buChar char="-"/>
            </a:pPr>
            <a:r>
              <a:rPr lang="en" sz="1300"/>
              <a:t>Hidden - process input data. Layers ⇔ Complexity</a:t>
            </a:r>
            <a:endParaRPr sz="1300"/>
          </a:p>
          <a:p>
            <a:pPr indent="-311150" lvl="0" marL="457200" rtl="0" algn="l">
              <a:spcBef>
                <a:spcPts val="0"/>
              </a:spcBef>
              <a:spcAft>
                <a:spcPts val="0"/>
              </a:spcAft>
              <a:buSzPts val="1300"/>
              <a:buChar char="-"/>
            </a:pPr>
            <a:r>
              <a:rPr lang="en" sz="1300"/>
              <a:t>Output</a:t>
            </a:r>
            <a:r>
              <a:rPr lang="en" sz="1300"/>
              <a:t> - take processed data and output it</a:t>
            </a:r>
            <a:endParaRPr sz="1300"/>
          </a:p>
          <a:p>
            <a:pPr indent="0" lvl="0" marL="0" rtl="0" algn="l">
              <a:spcBef>
                <a:spcPts val="0"/>
              </a:spcBef>
              <a:spcAft>
                <a:spcPts val="0"/>
              </a:spcAft>
              <a:buNone/>
            </a:pPr>
            <a:r>
              <a:t/>
            </a:r>
            <a:endParaRPr/>
          </a:p>
          <a:p>
            <a:pPr indent="0" lvl="0" marL="0" rtl="0" algn="l">
              <a:spcBef>
                <a:spcPts val="0"/>
              </a:spcBef>
              <a:spcAft>
                <a:spcPts val="0"/>
              </a:spcAft>
              <a:buNone/>
            </a:pPr>
            <a:r>
              <a:rPr lang="en"/>
              <a:t>(References: Facundo Bre, et. al., “Prediction of wind pressure coefficients on building surfaces using Artificial Neural Networks”, 2017)</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e23b4a2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e23b4a2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(Activation functions) Fo</a:t>
            </a:r>
            <a:r>
              <a:rPr lang="en" sz="1600"/>
              <a:t>r example: </a:t>
            </a:r>
            <a:r>
              <a:rPr b="1" lang="en" sz="1600"/>
              <a:t>sigmoid </a:t>
            </a:r>
            <a:r>
              <a:rPr lang="en" sz="1600"/>
              <a:t>for single 0-1 prediction, </a:t>
            </a:r>
            <a:r>
              <a:rPr b="1" lang="en" sz="1600"/>
              <a:t>softmax </a:t>
            </a:r>
            <a:r>
              <a:rPr lang="en" sz="1600"/>
              <a:t>for multi-class prediction</a:t>
            </a:r>
            <a:endParaRPr sz="1600"/>
          </a:p>
          <a:p>
            <a:pPr indent="0" lvl="0" marL="0" rtl="0" algn="l">
              <a:spcBef>
                <a:spcPts val="0"/>
              </a:spcBef>
              <a:spcAft>
                <a:spcPts val="0"/>
              </a:spcAft>
              <a:buNone/>
            </a:pPr>
            <a:r>
              <a:t/>
            </a:r>
            <a:endParaRPr/>
          </a:p>
          <a:p>
            <a:pPr indent="0" lvl="0" marL="0" rtl="0" algn="l">
              <a:spcBef>
                <a:spcPts val="0"/>
              </a:spcBef>
              <a:spcAft>
                <a:spcPts val="0"/>
              </a:spcAft>
              <a:buNone/>
            </a:pPr>
            <a:r>
              <a:rPr lang="en"/>
              <a:t>(References: MIT Alexander Amini, 2018 introtodeeplearning.com)</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e23b4a2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e23b4a2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Explain how artificial neural networks are overly simplified versions of current models of biological neural networks</a:t>
            </a:r>
            <a:endParaRPr sz="1300"/>
          </a:p>
          <a:p>
            <a:pPr indent="0" lvl="0" marL="0" rtl="0" algn="l">
              <a:spcBef>
                <a:spcPts val="0"/>
              </a:spcBef>
              <a:spcAft>
                <a:spcPts val="0"/>
              </a:spcAft>
              <a:buNone/>
            </a:pPr>
            <a:r>
              <a:rPr lang="en" sz="1300"/>
              <a:t>The way our brains and RL work both share a common goal — to obtain info / derive meaning with minimal input</a:t>
            </a:r>
            <a:endParaRPr sz="1300"/>
          </a:p>
          <a:p>
            <a:pPr indent="-311150" lvl="0" marL="457200" rtl="0" algn="l">
              <a:spcBef>
                <a:spcPts val="0"/>
              </a:spcBef>
              <a:spcAft>
                <a:spcPts val="0"/>
              </a:spcAft>
              <a:buSzPts val="1300"/>
              <a:buChar char="-"/>
            </a:pPr>
            <a:r>
              <a:rPr lang="en" sz="1300"/>
              <a:t>NN experiences the environment and tries to discover ways to maximize its rewards and even avoid penalties</a:t>
            </a:r>
            <a:endParaRPr sz="1300"/>
          </a:p>
          <a:p>
            <a:pPr indent="-311150" lvl="0" marL="457200" rtl="0" algn="l">
              <a:spcBef>
                <a:spcPts val="0"/>
              </a:spcBef>
              <a:spcAft>
                <a:spcPts val="0"/>
              </a:spcAft>
              <a:buSzPts val="1300"/>
              <a:buChar char="-"/>
            </a:pPr>
            <a:r>
              <a:rPr lang="en" sz="1300"/>
              <a:t>The NN “learns” from this and attempts to adjust its model via weights and biases</a:t>
            </a:r>
            <a:endParaRPr sz="1300"/>
          </a:p>
          <a:p>
            <a:pPr indent="-311150" lvl="0" marL="457200" rtl="0" algn="l">
              <a:spcBef>
                <a:spcPts val="0"/>
              </a:spcBef>
              <a:spcAft>
                <a:spcPts val="0"/>
              </a:spcAft>
              <a:buSzPts val="1300"/>
              <a:buChar char="-"/>
            </a:pPr>
            <a:r>
              <a:rPr lang="en" sz="1300"/>
              <a:t>This is known as </a:t>
            </a:r>
            <a:r>
              <a:rPr b="1" lang="en" sz="1300"/>
              <a:t>training</a:t>
            </a:r>
            <a:endParaRPr b="1" sz="1300"/>
          </a:p>
          <a:p>
            <a:pPr indent="0" lvl="0" marL="0" rtl="0" algn="l">
              <a:spcBef>
                <a:spcPts val="0"/>
              </a:spcBef>
              <a:spcAft>
                <a:spcPts val="0"/>
              </a:spcAft>
              <a:buNone/>
            </a:pPr>
            <a:r>
              <a:rPr lang="en" sz="1300"/>
              <a:t>So how do we train our models?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bc8783342_1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bc8783342_1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answer is: with lots of computation. [read bullets]</a:t>
            </a:r>
            <a:endParaRPr sz="1300"/>
          </a:p>
          <a:p>
            <a:pPr indent="0" lvl="0" marL="0" rtl="0" algn="l">
              <a:spcBef>
                <a:spcPts val="0"/>
              </a:spcBef>
              <a:spcAft>
                <a:spcPts val="0"/>
              </a:spcAft>
              <a:buNone/>
            </a:pPr>
            <a:r>
              <a:rPr lang="en" sz="1300"/>
              <a:t>Dr. Heinrich provided us with student access to the ARCC @ UCF.</a:t>
            </a:r>
            <a:endParaRPr sz="1300"/>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e23b4a2b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e23b4a2b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050">
                <a:solidFill>
                  <a:srgbClr val="444752"/>
                </a:solidFill>
                <a:highlight>
                  <a:srgbClr val="FFFFFF"/>
                </a:highlight>
                <a:latin typeface="Roboto"/>
                <a:ea typeface="Roboto"/>
                <a:cs typeface="Roboto"/>
                <a:sym typeface="Roboto"/>
              </a:rPr>
              <a:t>Ten nodes each with dual NVIDIA Tesla V100 16GB PCIe GPUs</a:t>
            </a:r>
            <a:r>
              <a:rPr b="1" lang="en" sz="1050">
                <a:solidFill>
                  <a:srgbClr val="444752"/>
                </a:solidFill>
                <a:highlight>
                  <a:srgbClr val="FFFFFF"/>
                </a:highlight>
                <a:latin typeface="Roboto"/>
                <a:ea typeface="Roboto"/>
                <a:cs typeface="Roboto"/>
                <a:sym typeface="Roboto"/>
              </a:rPr>
              <a:t> </a:t>
            </a:r>
            <a:r>
              <a:rPr b="1" lang="en" sz="1250">
                <a:solidFill>
                  <a:srgbClr val="444752"/>
                </a:solidFill>
                <a:highlight>
                  <a:srgbClr val="FFFFFF"/>
                </a:highlight>
                <a:latin typeface="Roboto"/>
                <a:ea typeface="Roboto"/>
                <a:cs typeface="Roboto"/>
                <a:sym typeface="Roboto"/>
              </a:rPr>
              <a:t>(go look that up if you want!)</a:t>
            </a:r>
            <a:br>
              <a:rPr b="1" lang="en" sz="1250">
                <a:solidFill>
                  <a:srgbClr val="444752"/>
                </a:solidFill>
                <a:highlight>
                  <a:srgbClr val="FFFFFF"/>
                </a:highlight>
                <a:latin typeface="Roboto"/>
                <a:ea typeface="Roboto"/>
                <a:cs typeface="Roboto"/>
                <a:sym typeface="Roboto"/>
              </a:rPr>
            </a:br>
            <a:r>
              <a:rPr lang="en" sz="1050">
                <a:solidFill>
                  <a:srgbClr val="444752"/>
                </a:solidFill>
                <a:highlight>
                  <a:srgbClr val="FFFFFF"/>
                </a:highlight>
                <a:latin typeface="Roboto"/>
                <a:ea typeface="Roboto"/>
                <a:cs typeface="Roboto"/>
                <a:sym typeface="Roboto"/>
              </a:rPr>
              <a:t>Ten nodes each with dual NVIDIA Tesla V100 32GB PCIe GPUs</a:t>
            </a:r>
            <a:br>
              <a:rPr lang="en" sz="1050">
                <a:solidFill>
                  <a:srgbClr val="444752"/>
                </a:solidFill>
                <a:highlight>
                  <a:srgbClr val="FFFFFF"/>
                </a:highlight>
                <a:latin typeface="Roboto"/>
                <a:ea typeface="Roboto"/>
                <a:cs typeface="Roboto"/>
                <a:sym typeface="Roboto"/>
              </a:rPr>
            </a:br>
            <a:r>
              <a:rPr lang="en" sz="1050">
                <a:solidFill>
                  <a:srgbClr val="444752"/>
                </a:solidFill>
                <a:highlight>
                  <a:srgbClr val="FFFFFF"/>
                </a:highlight>
                <a:latin typeface="Roboto"/>
                <a:ea typeface="Roboto"/>
                <a:cs typeface="Roboto"/>
                <a:sym typeface="Roboto"/>
              </a:rPr>
              <a:t>Interactive visualization node with triple NVIDIA GTX980 GPUs driving 80-inch 3-D display</a:t>
            </a:r>
            <a:br>
              <a:rPr lang="en" sz="1050">
                <a:solidFill>
                  <a:srgbClr val="444752"/>
                </a:solidFill>
                <a:highlight>
                  <a:srgbClr val="FFFFFF"/>
                </a:highlight>
                <a:latin typeface="Roboto"/>
                <a:ea typeface="Roboto"/>
                <a:cs typeface="Roboto"/>
                <a:sym typeface="Roboto"/>
              </a:rPr>
            </a:br>
            <a:r>
              <a:rPr lang="en" sz="1050">
                <a:solidFill>
                  <a:srgbClr val="444752"/>
                </a:solidFill>
                <a:highlight>
                  <a:srgbClr val="FFFFFF"/>
                </a:highlight>
                <a:latin typeface="Roboto"/>
                <a:ea typeface="Roboto"/>
                <a:cs typeface="Roboto"/>
                <a:sym typeface="Roboto"/>
              </a:rPr>
              <a:t>100Gb EDR InfiniBand interconnect</a:t>
            </a:r>
            <a:endParaRPr sz="1050">
              <a:solidFill>
                <a:srgbClr val="444752"/>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lang="en" sz="1050">
                <a:solidFill>
                  <a:srgbClr val="444752"/>
                </a:solidFill>
                <a:highlight>
                  <a:srgbClr val="FFFFFF"/>
                </a:highlight>
                <a:latin typeface="Roboto"/>
                <a:ea typeface="Roboto"/>
                <a:cs typeface="Roboto"/>
                <a:sym typeface="Roboto"/>
              </a:rPr>
              <a:t>In addition, the UCF ARCC also provides:</a:t>
            </a:r>
            <a:br>
              <a:rPr lang="en" sz="1050">
                <a:solidFill>
                  <a:srgbClr val="444752"/>
                </a:solidFill>
                <a:highlight>
                  <a:srgbClr val="FFFFFF"/>
                </a:highlight>
                <a:latin typeface="Roboto"/>
                <a:ea typeface="Roboto"/>
                <a:cs typeface="Roboto"/>
                <a:sym typeface="Roboto"/>
              </a:rPr>
            </a:br>
            <a:r>
              <a:rPr lang="en" sz="1050">
                <a:solidFill>
                  <a:srgbClr val="444752"/>
                </a:solidFill>
                <a:highlight>
                  <a:srgbClr val="FFFFFF"/>
                </a:highlight>
                <a:latin typeface="Roboto"/>
                <a:ea typeface="Roboto"/>
                <a:cs typeface="Roboto"/>
                <a:sym typeface="Roboto"/>
              </a:rPr>
              <a:t>240TB of configured storage</a:t>
            </a:r>
            <a:br>
              <a:rPr lang="en" sz="1050">
                <a:solidFill>
                  <a:srgbClr val="444752"/>
                </a:solidFill>
                <a:highlight>
                  <a:srgbClr val="FFFFFF"/>
                </a:highlight>
                <a:latin typeface="Roboto"/>
                <a:ea typeface="Roboto"/>
                <a:cs typeface="Roboto"/>
                <a:sym typeface="Roboto"/>
              </a:rPr>
            </a:br>
            <a:r>
              <a:rPr lang="en" sz="1050">
                <a:solidFill>
                  <a:srgbClr val="444752"/>
                </a:solidFill>
                <a:highlight>
                  <a:srgbClr val="FFFFFF"/>
                </a:highlight>
                <a:latin typeface="Roboto"/>
                <a:ea typeface="Roboto"/>
                <a:cs typeface="Roboto"/>
                <a:sym typeface="Roboto"/>
              </a:rPr>
              <a:t>20Gb connection to UCF campus core network</a:t>
            </a:r>
            <a:br>
              <a:rPr lang="en" sz="1050">
                <a:solidFill>
                  <a:srgbClr val="444752"/>
                </a:solidFill>
                <a:highlight>
                  <a:srgbClr val="FFFFFF"/>
                </a:highlight>
                <a:latin typeface="Roboto"/>
                <a:ea typeface="Roboto"/>
                <a:cs typeface="Roboto"/>
                <a:sym typeface="Roboto"/>
              </a:rPr>
            </a:br>
            <a:r>
              <a:rPr lang="en" sz="1050">
                <a:solidFill>
                  <a:srgbClr val="444752"/>
                </a:solidFill>
                <a:highlight>
                  <a:srgbClr val="FFFFFF"/>
                </a:highlight>
                <a:latin typeface="Roboto"/>
                <a:ea typeface="Roboto"/>
                <a:cs typeface="Roboto"/>
                <a:sym typeface="Roboto"/>
              </a:rPr>
              <a:t>250kW power with an uninterruptible power supply and generator</a:t>
            </a:r>
            <a:br>
              <a:rPr lang="en" sz="1050">
                <a:solidFill>
                  <a:srgbClr val="444752"/>
                </a:solidFill>
                <a:highlight>
                  <a:srgbClr val="FFFFFF"/>
                </a:highlight>
                <a:latin typeface="Roboto"/>
                <a:ea typeface="Roboto"/>
                <a:cs typeface="Roboto"/>
                <a:sym typeface="Roboto"/>
              </a:rPr>
            </a:br>
            <a:r>
              <a:rPr lang="en" sz="1050">
                <a:solidFill>
                  <a:srgbClr val="444752"/>
                </a:solidFill>
                <a:highlight>
                  <a:srgbClr val="FFFFFF"/>
                </a:highlight>
                <a:latin typeface="Roboto"/>
                <a:ea typeface="Roboto"/>
                <a:cs typeface="Roboto"/>
                <a:sym typeface="Roboto"/>
              </a:rPr>
              <a:t>100 tons of dedicated cooling</a:t>
            </a:r>
            <a:endParaRPr sz="1050">
              <a:solidFill>
                <a:srgbClr val="444752"/>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b600566d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b600566d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233A44"/>
                </a:solidFill>
                <a:latin typeface="Calibri"/>
                <a:ea typeface="Calibri"/>
                <a:cs typeface="Calibri"/>
                <a:sym typeface="Calibri"/>
              </a:rPr>
              <a:t>So, this is all useful info, but how is it relevant? How does Everglades use Neural Networks?</a:t>
            </a:r>
            <a:br>
              <a:rPr lang="en" sz="1300">
                <a:solidFill>
                  <a:srgbClr val="233A44"/>
                </a:solidFill>
                <a:latin typeface="Calibri"/>
                <a:ea typeface="Calibri"/>
                <a:cs typeface="Calibri"/>
                <a:sym typeface="Calibri"/>
              </a:rPr>
            </a:br>
            <a:r>
              <a:rPr lang="en" sz="1300">
                <a:solidFill>
                  <a:srgbClr val="233A44"/>
                </a:solidFill>
                <a:latin typeface="Calibri"/>
                <a:ea typeface="Calibri"/>
                <a:cs typeface="Calibri"/>
                <a:sym typeface="Calibri"/>
              </a:rPr>
              <a:t>For each agent, we must create a unique model to be trained through reinforcement learning.</a:t>
            </a:r>
            <a:br>
              <a:rPr lang="en" sz="1300">
                <a:solidFill>
                  <a:srgbClr val="233A44"/>
                </a:solidFill>
                <a:latin typeface="Calibri"/>
                <a:ea typeface="Calibri"/>
                <a:cs typeface="Calibri"/>
                <a:sym typeface="Calibri"/>
              </a:rPr>
            </a:br>
            <a:r>
              <a:rPr lang="en" sz="1300">
                <a:solidFill>
                  <a:srgbClr val="233A44"/>
                </a:solidFill>
                <a:latin typeface="Calibri"/>
                <a:ea typeface="Calibri"/>
                <a:cs typeface="Calibri"/>
                <a:sym typeface="Calibri"/>
              </a:rPr>
              <a:t>Let’s discuss our first agent. As a background, it is based on the concept of Q-Learning:</a:t>
            </a:r>
            <a:endParaRPr sz="1300">
              <a:solidFill>
                <a:srgbClr val="233A44"/>
              </a:solidFill>
              <a:latin typeface="Calibri"/>
              <a:ea typeface="Calibri"/>
              <a:cs typeface="Calibri"/>
              <a:sym typeface="Calibri"/>
            </a:endParaRPr>
          </a:p>
          <a:p>
            <a:pPr indent="-311150" lvl="0" marL="457200" rtl="0" algn="l">
              <a:lnSpc>
                <a:spcPct val="100000"/>
              </a:lnSpc>
              <a:spcBef>
                <a:spcPts val="1200"/>
              </a:spcBef>
              <a:spcAft>
                <a:spcPts val="0"/>
              </a:spcAft>
              <a:buClr>
                <a:srgbClr val="292929"/>
              </a:buClr>
              <a:buSzPts val="1300"/>
              <a:buFont typeface="Calibri"/>
              <a:buChar char="●"/>
            </a:pPr>
            <a:r>
              <a:rPr lang="en" sz="1300">
                <a:solidFill>
                  <a:srgbClr val="292929"/>
                </a:solidFill>
                <a:highlight>
                  <a:schemeClr val="lt1"/>
                </a:highlight>
                <a:latin typeface="Calibri"/>
                <a:ea typeface="Calibri"/>
                <a:cs typeface="Calibri"/>
                <a:sym typeface="Calibri"/>
              </a:rPr>
              <a:t>An off-policy RL algorithm that seeks to find the best action to take, given the current state</a:t>
            </a:r>
            <a:endParaRPr sz="1300">
              <a:solidFill>
                <a:srgbClr val="292929"/>
              </a:solidFill>
              <a:highlight>
                <a:schemeClr val="lt1"/>
              </a:highlight>
              <a:latin typeface="Calibri"/>
              <a:ea typeface="Calibri"/>
              <a:cs typeface="Calibri"/>
              <a:sym typeface="Calibri"/>
            </a:endParaRPr>
          </a:p>
          <a:p>
            <a:pPr indent="-311150" lvl="0" marL="457200" rtl="0" algn="l">
              <a:lnSpc>
                <a:spcPct val="100000"/>
              </a:lnSpc>
              <a:spcBef>
                <a:spcPts val="0"/>
              </a:spcBef>
              <a:spcAft>
                <a:spcPts val="0"/>
              </a:spcAft>
              <a:buClr>
                <a:srgbClr val="292929"/>
              </a:buClr>
              <a:buSzPts val="1300"/>
              <a:buFont typeface="Calibri"/>
              <a:buChar char="●"/>
            </a:pPr>
            <a:r>
              <a:rPr lang="en" sz="1300">
                <a:solidFill>
                  <a:srgbClr val="292929"/>
                </a:solidFill>
                <a:highlight>
                  <a:schemeClr val="lt1"/>
                </a:highlight>
                <a:latin typeface="Calibri"/>
                <a:ea typeface="Calibri"/>
                <a:cs typeface="Calibri"/>
                <a:sym typeface="Calibri"/>
              </a:rPr>
              <a:t>Stores the expected Q-values inside a Q-table with a dimension of [states, actions]</a:t>
            </a:r>
            <a:endParaRPr sz="1300">
              <a:solidFill>
                <a:srgbClr val="292929"/>
              </a:solidFill>
              <a:highlight>
                <a:schemeClr val="lt1"/>
              </a:highlight>
              <a:latin typeface="Calibri"/>
              <a:ea typeface="Calibri"/>
              <a:cs typeface="Calibri"/>
              <a:sym typeface="Calibri"/>
            </a:endParaRPr>
          </a:p>
          <a:p>
            <a:pPr indent="-311150" lvl="0" marL="457200" rtl="0" algn="l">
              <a:lnSpc>
                <a:spcPct val="100000"/>
              </a:lnSpc>
              <a:spcBef>
                <a:spcPts val="0"/>
              </a:spcBef>
              <a:spcAft>
                <a:spcPts val="0"/>
              </a:spcAft>
              <a:buClr>
                <a:srgbClr val="292929"/>
              </a:buClr>
              <a:buSzPts val="1300"/>
              <a:buFont typeface="Calibri"/>
              <a:buChar char="●"/>
            </a:pPr>
            <a:r>
              <a:rPr lang="en" sz="1300">
                <a:solidFill>
                  <a:srgbClr val="292929"/>
                </a:solidFill>
                <a:highlight>
                  <a:schemeClr val="lt1"/>
                </a:highlight>
                <a:latin typeface="Calibri"/>
                <a:ea typeface="Calibri"/>
                <a:cs typeface="Calibri"/>
                <a:sym typeface="Calibri"/>
              </a:rPr>
              <a:t>An agent chooses an action by either:</a:t>
            </a:r>
            <a:endParaRPr sz="1300">
              <a:solidFill>
                <a:srgbClr val="292929"/>
              </a:solidFill>
              <a:highlight>
                <a:schemeClr val="lt1"/>
              </a:highlight>
              <a:latin typeface="Calibri"/>
              <a:ea typeface="Calibri"/>
              <a:cs typeface="Calibri"/>
              <a:sym typeface="Calibri"/>
            </a:endParaRPr>
          </a:p>
          <a:p>
            <a:pPr indent="-304800" lvl="1" marL="914400" rtl="0" algn="l">
              <a:lnSpc>
                <a:spcPct val="100000"/>
              </a:lnSpc>
              <a:spcBef>
                <a:spcPts val="0"/>
              </a:spcBef>
              <a:spcAft>
                <a:spcPts val="0"/>
              </a:spcAft>
              <a:buClr>
                <a:srgbClr val="292929"/>
              </a:buClr>
              <a:buSzPts val="1200"/>
              <a:buFont typeface="Calibri"/>
              <a:buChar char="○"/>
            </a:pPr>
            <a:r>
              <a:rPr b="1" lang="en" sz="1200">
                <a:solidFill>
                  <a:srgbClr val="292929"/>
                </a:solidFill>
                <a:highlight>
                  <a:schemeClr val="lt1"/>
                </a:highlight>
                <a:latin typeface="Calibri"/>
                <a:ea typeface="Calibri"/>
                <a:cs typeface="Calibri"/>
                <a:sym typeface="Calibri"/>
              </a:rPr>
              <a:t>Exploitation</a:t>
            </a:r>
            <a:r>
              <a:rPr lang="en" sz="1200">
                <a:solidFill>
                  <a:srgbClr val="292929"/>
                </a:solidFill>
                <a:highlight>
                  <a:schemeClr val="lt1"/>
                </a:highlight>
                <a:latin typeface="Calibri"/>
                <a:ea typeface="Calibri"/>
                <a:cs typeface="Calibri"/>
                <a:sym typeface="Calibri"/>
              </a:rPr>
              <a:t>: selecting the [state, action] pair that has the highest Q-value in the table, or</a:t>
            </a:r>
            <a:endParaRPr sz="1200">
              <a:solidFill>
                <a:srgbClr val="292929"/>
              </a:solidFill>
              <a:highlight>
                <a:schemeClr val="lt1"/>
              </a:highlight>
              <a:latin typeface="Calibri"/>
              <a:ea typeface="Calibri"/>
              <a:cs typeface="Calibri"/>
              <a:sym typeface="Calibri"/>
            </a:endParaRPr>
          </a:p>
          <a:p>
            <a:pPr indent="-304800" lvl="1" marL="914400" rtl="0" algn="l">
              <a:lnSpc>
                <a:spcPct val="100000"/>
              </a:lnSpc>
              <a:spcBef>
                <a:spcPts val="0"/>
              </a:spcBef>
              <a:spcAft>
                <a:spcPts val="0"/>
              </a:spcAft>
              <a:buClr>
                <a:srgbClr val="292929"/>
              </a:buClr>
              <a:buSzPts val="1200"/>
              <a:buFont typeface="Calibri"/>
              <a:buChar char="○"/>
            </a:pPr>
            <a:r>
              <a:rPr b="1" lang="en" sz="1200">
                <a:solidFill>
                  <a:srgbClr val="292929"/>
                </a:solidFill>
                <a:highlight>
                  <a:schemeClr val="lt1"/>
                </a:highlight>
                <a:latin typeface="Calibri"/>
                <a:ea typeface="Calibri"/>
                <a:cs typeface="Calibri"/>
                <a:sym typeface="Calibri"/>
              </a:rPr>
              <a:t>Exploration</a:t>
            </a:r>
            <a:r>
              <a:rPr lang="en" sz="1200">
                <a:solidFill>
                  <a:srgbClr val="292929"/>
                </a:solidFill>
                <a:highlight>
                  <a:schemeClr val="lt1"/>
                </a:highlight>
                <a:latin typeface="Calibri"/>
                <a:ea typeface="Calibri"/>
                <a:cs typeface="Calibri"/>
                <a:sym typeface="Calibri"/>
              </a:rPr>
              <a:t>: Act randomly</a:t>
            </a:r>
            <a:endParaRPr sz="1200">
              <a:solidFill>
                <a:srgbClr val="292929"/>
              </a:solidFill>
              <a:highlight>
                <a:schemeClr val="lt1"/>
              </a:highlight>
              <a:latin typeface="Calibri"/>
              <a:ea typeface="Calibri"/>
              <a:cs typeface="Calibri"/>
              <a:sym typeface="Calibri"/>
            </a:endParaRPr>
          </a:p>
          <a:p>
            <a:pPr indent="-311150" lvl="0" marL="457200" rtl="0" algn="l">
              <a:lnSpc>
                <a:spcPct val="100000"/>
              </a:lnSpc>
              <a:spcBef>
                <a:spcPts val="0"/>
              </a:spcBef>
              <a:spcAft>
                <a:spcPts val="0"/>
              </a:spcAft>
              <a:buClr>
                <a:srgbClr val="292929"/>
              </a:buClr>
              <a:buSzPts val="1300"/>
              <a:buFont typeface="Calibri"/>
              <a:buChar char="●"/>
            </a:pPr>
            <a:r>
              <a:rPr lang="en" sz="1300">
                <a:solidFill>
                  <a:srgbClr val="292929"/>
                </a:solidFill>
                <a:highlight>
                  <a:schemeClr val="lt1"/>
                </a:highlight>
                <a:latin typeface="Calibri"/>
                <a:ea typeface="Calibri"/>
                <a:cs typeface="Calibri"/>
                <a:sym typeface="Calibri"/>
              </a:rPr>
              <a:t>However, for large state-action environment like Everglades, it’s infeasible to create a Q-table to hold all states and actions of the game</a:t>
            </a:r>
            <a:endParaRPr/>
          </a:p>
          <a:p>
            <a:pPr indent="0" lvl="0" marL="0" rtl="0" algn="l">
              <a:lnSpc>
                <a:spcPct val="100000"/>
              </a:lnSpc>
              <a:spcBef>
                <a:spcPts val="1200"/>
              </a:spcBef>
              <a:spcAft>
                <a:spcPts val="0"/>
              </a:spcAft>
              <a:buNone/>
            </a:pPr>
            <a:r>
              <a:rPr lang="en" sz="1200"/>
              <a:t>At end of slide, mention D3QN — how we started adding more “layers” on top of the </a:t>
            </a:r>
            <a:r>
              <a:rPr lang="en" sz="1200"/>
              <a:t>basic DQN</a:t>
            </a:r>
            <a:endParaRPr sz="1200"/>
          </a:p>
          <a:p>
            <a:pPr indent="0" lvl="0" marL="0" rtl="0" algn="l">
              <a:lnSpc>
                <a:spcPct val="100000"/>
              </a:lnSpc>
              <a:spcBef>
                <a:spcPts val="0"/>
              </a:spcBef>
              <a:spcAft>
                <a:spcPts val="0"/>
              </a:spcAft>
              <a:buNone/>
            </a:pPr>
            <a:r>
              <a:rPr lang="en" sz="1200"/>
              <a:t>Hand off to Bao</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d354b945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d354b945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7a3736a2c2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a3736a2c2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a3736a2c2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a3736a2c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7bdd52f2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7bdd52f2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Rebecca helps with understanding the overall goal of the project. Tanner knows more about the specific parts of Everglades and the challenges that </a:t>
            </a:r>
            <a:r>
              <a:rPr lang="en"/>
              <a:t>reinforcement</a:t>
            </a:r>
            <a:r>
              <a:rPr lang="en"/>
              <a:t> learning agents have within this environment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a3736a2c2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a3736a2c2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a3736a2c2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a3736a2c2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ce00c50b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ce00c50b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a3736a2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a3736a2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a3736a2c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a3736a2c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7a3736a2c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a3736a2c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a3736a2c2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a3736a2c2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a3736a2c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a3736a2c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7a3736a2c2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a3736a2c2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d0f6a3f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d0f6a3f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7bdd52f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7bdd52f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Michael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d0f6a3fa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d0f6a3fa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a3736a2c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a3736a2c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a3736a2c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a3736a2c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7a3736a2c2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a3736a2c2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7a3736a2c2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a3736a2c2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b600566d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bb600566d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e00c50b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e00c50b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d0f6a3f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d0f6a3f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d0f6a3fa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d0f6a3fa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e00c50d1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e00c50d1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7bdd52f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7bdd52f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Michael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debf3f4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debf3f4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Issue is common among policy gradient algorithms (continuous is more beneficial I guess)</a:t>
            </a:r>
            <a:endParaRPr sz="1300"/>
          </a:p>
          <a:p>
            <a:pPr indent="0" lvl="0" marL="0" rtl="0" algn="l">
              <a:spcBef>
                <a:spcPts val="0"/>
              </a:spcBef>
              <a:spcAft>
                <a:spcPts val="0"/>
              </a:spcAft>
              <a:buNone/>
            </a:pPr>
            <a:r>
              <a:t/>
            </a:r>
            <a:endParaRPr/>
          </a:p>
          <a:p>
            <a:pPr indent="0" lvl="0" marL="0" rtl="0" algn="l">
              <a:spcBef>
                <a:spcPts val="0"/>
              </a:spcBef>
              <a:spcAft>
                <a:spcPts val="0"/>
              </a:spcAft>
              <a:buNone/>
            </a:pPr>
            <a:r>
              <a:rPr lang="en"/>
              <a:t>Reference</a:t>
            </a:r>
            <a:r>
              <a:rPr lang="en"/>
              <a:t>: </a:t>
            </a:r>
            <a:r>
              <a:rPr lang="en" u="sng">
                <a:solidFill>
                  <a:schemeClr val="hlink"/>
                </a:solidFill>
                <a:hlinkClick r:id="rId2"/>
              </a:rPr>
              <a:t>https://www.researchgate.net/figure/Diagram-of-the-soft-actor-critic-SAC-algorithm-for-the-real-time-control-of-a-wave_fig3_344992071</a:t>
            </a:r>
            <a:r>
              <a:rPr lang="en"/>
              <a:t> </a:t>
            </a:r>
            <a:endParaRPr/>
          </a:p>
          <a:p>
            <a:pPr indent="0" lvl="0" marL="0" rtl="0" algn="l">
              <a:spcBef>
                <a:spcPts val="0"/>
              </a:spcBef>
              <a:spcAft>
                <a:spcPts val="0"/>
              </a:spcAft>
              <a:buNone/>
            </a:pPr>
            <a:r>
              <a:rPr lang="en"/>
              <a:t>Anderlini, Enrico &amp; Parker, Gordon &amp; Abusara, Mohammad &amp; Thomas, Giles. (2020). Towards Real-Time Reinforcement Learning Control of a Wave Energy Converter. Journal of Marine Science and Technology. 8. 845. 10.3390/jmse8110845.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33089b7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33089b7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did this to make sure after translating our continuous SAC model to a discrete SAC model, we didn’t mess anything up along the way</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33089b79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33089b79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Notice the erratic behavior: this is due to the reward-entropy maximization inherent in SAC</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33089b79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33089b79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Time constraints:</a:t>
            </a:r>
            <a:endParaRPr sz="1300"/>
          </a:p>
          <a:p>
            <a:pPr indent="-311150" lvl="0" marL="457200" rtl="0" algn="l">
              <a:spcBef>
                <a:spcPts val="0"/>
              </a:spcBef>
              <a:spcAft>
                <a:spcPts val="0"/>
              </a:spcAft>
              <a:buSzPts val="1300"/>
              <a:buChar char="●"/>
            </a:pPr>
            <a:r>
              <a:rPr lang="en" sz="1300"/>
              <a:t>Newton GPU hours limit reached</a:t>
            </a:r>
            <a:endParaRPr sz="1300"/>
          </a:p>
          <a:p>
            <a:pPr indent="-311150" lvl="0" marL="457200" rtl="0" algn="l">
              <a:spcBef>
                <a:spcPts val="0"/>
              </a:spcBef>
              <a:spcAft>
                <a:spcPts val="0"/>
              </a:spcAft>
              <a:buSzPts val="1300"/>
              <a:buChar char="●"/>
            </a:pPr>
            <a:r>
              <a:rPr lang="en" sz="1300"/>
              <a:t>Hard to translate simple discrete env.s =&gt; everglades [ 7 x (11,12) ] space</a:t>
            </a:r>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7bdd52f25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7bdd52f25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rPr>
              <a:t>4-8 hours a sessions currently </a:t>
            </a:r>
            <a:endParaRPr sz="1400">
              <a:solidFill>
                <a:srgbClr val="595959"/>
              </a:solidFill>
            </a:endParaRPr>
          </a:p>
          <a:p>
            <a:pPr indent="0" lvl="0" marL="0" rtl="0" algn="l">
              <a:lnSpc>
                <a:spcPct val="115000"/>
              </a:lnSpc>
              <a:spcBef>
                <a:spcPts val="1200"/>
              </a:spcBef>
              <a:spcAft>
                <a:spcPts val="0"/>
              </a:spcAft>
              <a:buNone/>
            </a:pPr>
            <a:r>
              <a:rPr lang="en" sz="1400">
                <a:solidFill>
                  <a:srgbClr val="595959"/>
                </a:solidFill>
              </a:rPr>
              <a:t>Training session times depends on training complexity (the more complex, the more time it takes)</a:t>
            </a:r>
            <a:endParaRPr sz="1400">
              <a:solidFill>
                <a:srgbClr val="595959"/>
              </a:solidFill>
            </a:endParaRPr>
          </a:p>
          <a:p>
            <a:pPr indent="0" lvl="0" marL="0" rtl="0" algn="l">
              <a:lnSpc>
                <a:spcPct val="115000"/>
              </a:lnSpc>
              <a:spcBef>
                <a:spcPts val="1200"/>
              </a:spcBef>
              <a:spcAft>
                <a:spcPts val="1200"/>
              </a:spcAft>
              <a:buNone/>
            </a:pPr>
            <a:r>
              <a:t/>
            </a:r>
            <a:endParaRPr sz="1400">
              <a:solidFill>
                <a:srgbClr val="595959"/>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d0f6a3fa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d0f6a3fa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b7bdd52f2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b7bdd52f2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24863b01a_7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24863b01a_7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 lot of the first semester was spent doing research </a:t>
            </a:r>
            <a:endParaRPr/>
          </a:p>
          <a:p>
            <a:pPr indent="0" lvl="0" marL="0" rtl="0" algn="l">
              <a:lnSpc>
                <a:spcPct val="115000"/>
              </a:lnSpc>
              <a:spcBef>
                <a:spcPts val="1200"/>
              </a:spcBef>
              <a:spcAft>
                <a:spcPts val="0"/>
              </a:spcAft>
              <a:buClr>
                <a:schemeClr val="dk1"/>
              </a:buClr>
              <a:buSzPts val="1100"/>
              <a:buFont typeface="Arial"/>
              <a:buNone/>
            </a:pPr>
            <a:r>
              <a:rPr lang="en"/>
              <a:t>We were navigating through complicated  research papers </a:t>
            </a:r>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d24863b01a_7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d24863b01a_7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 lot of the first semester was spent doing research </a:t>
            </a:r>
            <a:endParaRPr/>
          </a:p>
          <a:p>
            <a:pPr indent="0" lvl="0" marL="0" rtl="0" algn="l">
              <a:lnSpc>
                <a:spcPct val="115000"/>
              </a:lnSpc>
              <a:spcBef>
                <a:spcPts val="1200"/>
              </a:spcBef>
              <a:spcAft>
                <a:spcPts val="0"/>
              </a:spcAft>
              <a:buClr>
                <a:schemeClr val="dk1"/>
              </a:buClr>
              <a:buSzPts val="1100"/>
              <a:buFont typeface="Arial"/>
              <a:buNone/>
            </a:pPr>
            <a:r>
              <a:rPr lang="en"/>
              <a:t>We were navigating through complicated  research papers </a:t>
            </a:r>
            <a:endParaRPr/>
          </a:p>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d0f6a3fa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d0f6a3fa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7bdd52f25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7bdd52f25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b7bdd52f25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b7bdd52f25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e00c50d1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e00c50d1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e00c50d1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e00c50d1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d0f6a3fa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d0f6a3fa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306de3d2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d306de3d2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306de3d2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306de3d2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33089b79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d33089b79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33089b79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33089b79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7bdd52f2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7bdd52f2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7bdd52f25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7bdd52f25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233A44"/>
                </a:solidFill>
                <a:latin typeface="Calibri"/>
                <a:ea typeface="Calibri"/>
                <a:cs typeface="Calibri"/>
                <a:sym typeface="Calibri"/>
              </a:rPr>
              <a:t>No battles when bots are in transit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latin typeface="Calibri"/>
                <a:ea typeface="Calibri"/>
                <a:cs typeface="Calibri"/>
                <a:sym typeface="Calibri"/>
              </a:rPr>
              <a:t>4 groups each </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300">
                <a:solidFill>
                  <a:srgbClr val="233A44"/>
                </a:solidFill>
                <a:latin typeface="Calibri"/>
                <a:ea typeface="Calibri"/>
                <a:cs typeface="Calibri"/>
                <a:sym typeface="Calibri"/>
              </a:rPr>
              <a:t>8 bots in each group with one tank groups having 12 bots </a:t>
            </a:r>
            <a:endParaRPr sz="1300">
              <a:solidFill>
                <a:srgbClr val="233A44"/>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
                <a:solidFill>
                  <a:schemeClr val="dk1"/>
                </a:solidFill>
              </a:rPr>
              <a:t>Michael</a:t>
            </a:r>
            <a:endParaRPr sz="1300">
              <a:solidFill>
                <a:srgbClr val="233A44"/>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306de3d2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306de3d2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7bdd52f25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7bdd52f25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2.gif"/><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 Id="rId4" Type="http://schemas.openxmlformats.org/officeDocument/2006/relationships/image" Target="../media/image43.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38.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Group 19: Everglades Reinforcement Learning AI </a:t>
            </a:r>
            <a:endParaRPr/>
          </a:p>
        </p:txBody>
      </p:sp>
      <p:sp>
        <p:nvSpPr>
          <p:cNvPr id="129" name="Google Shape;129;p13"/>
          <p:cNvSpPr txBox="1"/>
          <p:nvPr>
            <p:ph idx="1" type="subTitle"/>
          </p:nvPr>
        </p:nvSpPr>
        <p:spPr>
          <a:xfrm>
            <a:off x="311700" y="2811975"/>
            <a:ext cx="8520600" cy="126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1858"/>
              <a:t>Jace Mixon, Bao Hong, Michael Laager, </a:t>
            </a:r>
            <a:r>
              <a:rPr lang="en" sz="1858"/>
              <a:t>Benjamin Le Heup, </a:t>
            </a:r>
            <a:r>
              <a:rPr lang="en" sz="1858"/>
              <a:t>Alan Perrow</a:t>
            </a:r>
            <a:endParaRPr sz="1858"/>
          </a:p>
        </p:txBody>
      </p:sp>
      <p:sp>
        <p:nvSpPr>
          <p:cNvPr id="130" name="Google Shape;130;p13"/>
          <p:cNvSpPr/>
          <p:nvPr/>
        </p:nvSpPr>
        <p:spPr>
          <a:xfrm>
            <a:off x="201100" y="199825"/>
            <a:ext cx="8739000" cy="864300"/>
          </a:xfrm>
          <a:prstGeom prst="rect">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txBox="1"/>
          <p:nvPr/>
        </p:nvSpPr>
        <p:spPr>
          <a:xfrm>
            <a:off x="2984100" y="247225"/>
            <a:ext cx="3175800" cy="769500"/>
          </a:xfrm>
          <a:prstGeom prst="rect">
            <a:avLst/>
          </a:prstGeom>
          <a:noFill/>
          <a:ln>
            <a:noFill/>
          </a:ln>
          <a:effectLst>
            <a:outerShdw blurRad="42863" rotWithShape="0" algn="bl" dir="16200000" dist="9525">
              <a:srgbClr val="783F04">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rgbClr val="783F04"/>
                </a:solidFill>
                <a:latin typeface="Playfair Display SC"/>
                <a:ea typeface="Playfair Display SC"/>
                <a:cs typeface="Playfair Display SC"/>
                <a:sym typeface="Playfair Display SC"/>
              </a:rPr>
              <a:t>GOLD</a:t>
            </a:r>
            <a:r>
              <a:rPr lang="en" sz="3800">
                <a:solidFill>
                  <a:srgbClr val="783F04"/>
                </a:solidFill>
                <a:latin typeface="Playfair Display SC"/>
                <a:ea typeface="Playfair Display SC"/>
                <a:cs typeface="Playfair Display SC"/>
                <a:sym typeface="Playfair Display SC"/>
              </a:rPr>
              <a:t> TEAM</a:t>
            </a:r>
            <a:endParaRPr sz="3800">
              <a:solidFill>
                <a:srgbClr val="783F04"/>
              </a:solidFill>
              <a:latin typeface="Playfair Display SC"/>
              <a:ea typeface="Playfair Display SC"/>
              <a:cs typeface="Playfair Display SC"/>
              <a:sym typeface="Playfair Display SC"/>
            </a:endParaRPr>
          </a:p>
        </p:txBody>
      </p:sp>
      <p:sp>
        <p:nvSpPr>
          <p:cNvPr id="132" name="Google Shape;132;p13"/>
          <p:cNvSpPr/>
          <p:nvPr/>
        </p:nvSpPr>
        <p:spPr>
          <a:xfrm>
            <a:off x="202500" y="1064125"/>
            <a:ext cx="8739000" cy="159900"/>
          </a:xfrm>
          <a:prstGeom prst="rect">
            <a:avLst/>
          </a:prstGeom>
          <a:gradFill>
            <a:gsLst>
              <a:gs pos="0">
                <a:srgbClr val="783F04"/>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txBox="1"/>
          <p:nvPr/>
        </p:nvSpPr>
        <p:spPr>
          <a:xfrm>
            <a:off x="3442000" y="45292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a:t>
            </a:r>
            <a:r>
              <a:rPr lang="en">
                <a:solidFill>
                  <a:srgbClr val="B7B7B7"/>
                </a:solidFill>
                <a:latin typeface="Calibri"/>
                <a:ea typeface="Calibri"/>
                <a:cs typeface="Calibri"/>
                <a:sym typeface="Calibri"/>
              </a:rPr>
              <a:t>ing</a:t>
            </a:r>
            <a:r>
              <a:rPr lang="en">
                <a:solidFill>
                  <a:srgbClr val="B7B7B7"/>
                </a:solidFill>
                <a:latin typeface="Calibri"/>
                <a:ea typeface="Calibri"/>
                <a:cs typeface="Calibri"/>
                <a:sym typeface="Calibri"/>
              </a:rPr>
              <a:t>: </a:t>
            </a:r>
            <a:r>
              <a:rPr b="1" lang="en">
                <a:solidFill>
                  <a:srgbClr val="B7B7B7"/>
                </a:solidFill>
                <a:latin typeface="Calibri"/>
                <a:ea typeface="Calibri"/>
                <a:cs typeface="Calibri"/>
                <a:sym typeface="Calibri"/>
              </a:rPr>
              <a:t>Jace Mixon</a:t>
            </a:r>
            <a:endParaRPr b="1">
              <a:solidFill>
                <a:srgbClr val="B7B7B7"/>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819150" y="845600"/>
            <a:ext cx="77286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Environment Rewards </a:t>
            </a:r>
            <a:r>
              <a:rPr lang="en"/>
              <a:t>and </a:t>
            </a:r>
            <a:r>
              <a:rPr lang="en"/>
              <a:t>Reward Shaping </a:t>
            </a:r>
            <a:endParaRPr/>
          </a:p>
        </p:txBody>
      </p:sp>
      <p:sp>
        <p:nvSpPr>
          <p:cNvPr id="197" name="Google Shape;197;p22"/>
          <p:cNvSpPr txBox="1"/>
          <p:nvPr>
            <p:ph idx="1" type="body"/>
          </p:nvPr>
        </p:nvSpPr>
        <p:spPr>
          <a:xfrm>
            <a:off x="819150" y="1669325"/>
            <a:ext cx="7505700" cy="2652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Rewards are given at the end of the episode</a:t>
            </a:r>
            <a:endParaRPr/>
          </a:p>
          <a:p>
            <a:pPr indent="-298450" lvl="1" marL="914400" rtl="0" algn="l">
              <a:spcBef>
                <a:spcPts val="0"/>
              </a:spcBef>
              <a:spcAft>
                <a:spcPts val="0"/>
              </a:spcAft>
              <a:buSzPts val="1100"/>
              <a:buChar char="○"/>
            </a:pPr>
            <a:r>
              <a:rPr lang="en"/>
              <a:t>+1 to an agent indicates the agent’s win in the episode, -1 indicates a defeat, 0 indicates a tie</a:t>
            </a:r>
            <a:endParaRPr/>
          </a:p>
          <a:p>
            <a:pPr indent="-298450" lvl="1" marL="914400" rtl="0" algn="l">
              <a:spcBef>
                <a:spcPts val="0"/>
              </a:spcBef>
              <a:spcAft>
                <a:spcPts val="0"/>
              </a:spcAft>
              <a:buSzPts val="1100"/>
              <a:buChar char="○"/>
            </a:pPr>
            <a:r>
              <a:rPr lang="en"/>
              <a:t>No rewards are given during any of the timesteps in the episode</a:t>
            </a:r>
            <a:endParaRPr/>
          </a:p>
          <a:p>
            <a:pPr indent="-311150" lvl="0" marL="457200" rtl="0" algn="l">
              <a:spcBef>
                <a:spcPts val="0"/>
              </a:spcBef>
              <a:spcAft>
                <a:spcPts val="0"/>
              </a:spcAft>
              <a:buSzPts val="1300"/>
              <a:buChar char="●"/>
            </a:pPr>
            <a:r>
              <a:rPr lang="en"/>
              <a:t>Creates Sparse Rewarding Problem</a:t>
            </a:r>
            <a:endParaRPr/>
          </a:p>
          <a:p>
            <a:pPr indent="-298450" lvl="1" marL="914400" rtl="0" algn="l">
              <a:spcBef>
                <a:spcPts val="0"/>
              </a:spcBef>
              <a:spcAft>
                <a:spcPts val="0"/>
              </a:spcAft>
              <a:buSzPts val="1100"/>
              <a:buChar char="○"/>
            </a:pPr>
            <a:r>
              <a:rPr lang="en"/>
              <a:t>The agent does not know if the action it made was a good choice or not until the end of the episode</a:t>
            </a:r>
            <a:endParaRPr/>
          </a:p>
          <a:p>
            <a:pPr indent="-311150" lvl="0" marL="457200" rtl="0" algn="l">
              <a:spcBef>
                <a:spcPts val="0"/>
              </a:spcBef>
              <a:spcAft>
                <a:spcPts val="0"/>
              </a:spcAft>
              <a:buSzPts val="1300"/>
              <a:buChar char="●"/>
            </a:pPr>
            <a:r>
              <a:rPr lang="en"/>
              <a:t>Different reward shaping methods:</a:t>
            </a:r>
            <a:endParaRPr/>
          </a:p>
          <a:p>
            <a:pPr indent="-298450" lvl="1" marL="914400" rtl="0" algn="l">
              <a:spcBef>
                <a:spcPts val="0"/>
              </a:spcBef>
              <a:spcAft>
                <a:spcPts val="0"/>
              </a:spcAft>
              <a:buSzPts val="1100"/>
              <a:buChar char="○"/>
            </a:pPr>
            <a:r>
              <a:rPr lang="en"/>
              <a:t>Score is calculated for </a:t>
            </a:r>
            <a:r>
              <a:rPr lang="en"/>
              <a:t>each player at each timestep. Make the reward for each timestep be the subtracted difference between the agent’s score and the opponent’s score</a:t>
            </a:r>
            <a:endParaRPr/>
          </a:p>
          <a:p>
            <a:pPr indent="-298450" lvl="2" marL="1371600" rtl="0" algn="l">
              <a:spcBef>
                <a:spcPts val="0"/>
              </a:spcBef>
              <a:spcAft>
                <a:spcPts val="0"/>
              </a:spcAft>
              <a:buSzPts val="1100"/>
              <a:buChar char="■"/>
            </a:pPr>
            <a:r>
              <a:rPr lang="en"/>
              <a:t>Not effective against rushdown opponents that only have low scores at the beginning because they do not control any nodes</a:t>
            </a:r>
            <a:endParaRPr/>
          </a:p>
          <a:p>
            <a:pPr indent="-298450" lvl="1" marL="914400" rtl="0" algn="l">
              <a:spcBef>
                <a:spcPts val="0"/>
              </a:spcBef>
              <a:spcAft>
                <a:spcPts val="0"/>
              </a:spcAft>
              <a:buSzPts val="1100"/>
              <a:buChar char="○"/>
            </a:pPr>
            <a:r>
              <a:rPr lang="en"/>
              <a:t>For creating defensive behaviors, give a reward for the agent being able to contest nodes closest to its base</a:t>
            </a:r>
            <a:endParaRPr/>
          </a:p>
          <a:p>
            <a:pPr indent="-298450" lvl="2" marL="1371600" rtl="0" algn="l">
              <a:spcBef>
                <a:spcPts val="0"/>
              </a:spcBef>
              <a:spcAft>
                <a:spcPts val="0"/>
              </a:spcAft>
              <a:buSzPts val="1100"/>
              <a:buChar char="■"/>
            </a:pPr>
            <a:r>
              <a:rPr lang="en"/>
              <a:t>Agent will only play defensively if given too many rewards for playing defensively</a:t>
            </a:r>
            <a:endParaRPr/>
          </a:p>
        </p:txBody>
      </p:sp>
      <p:sp>
        <p:nvSpPr>
          <p:cNvPr id="198" name="Google Shape;198;p22"/>
          <p:cNvSpPr txBox="1"/>
          <p:nvPr/>
        </p:nvSpPr>
        <p:spPr>
          <a:xfrm>
            <a:off x="150875" y="45292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b="1">
              <a:solidFill>
                <a:srgbClr val="B7B7B7"/>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Neural Network?</a:t>
            </a:r>
            <a:endParaRPr/>
          </a:p>
        </p:txBody>
      </p:sp>
      <p:sp>
        <p:nvSpPr>
          <p:cNvPr id="204" name="Google Shape;204;p23"/>
          <p:cNvSpPr txBox="1"/>
          <p:nvPr>
            <p:ph idx="1" type="body"/>
          </p:nvPr>
        </p:nvSpPr>
        <p:spPr>
          <a:xfrm>
            <a:off x="819150" y="1990725"/>
            <a:ext cx="4006200" cy="254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 high level:</a:t>
            </a:r>
            <a:endParaRPr/>
          </a:p>
          <a:p>
            <a:pPr indent="-311150" lvl="0" marL="457200" rtl="0" algn="l">
              <a:spcBef>
                <a:spcPts val="1200"/>
              </a:spcBef>
              <a:spcAft>
                <a:spcPts val="0"/>
              </a:spcAft>
              <a:buSzPts val="1300"/>
              <a:buChar char="●"/>
            </a:pPr>
            <a:r>
              <a:rPr lang="en"/>
              <a:t>A conne</a:t>
            </a:r>
            <a:r>
              <a:rPr lang="en"/>
              <a:t>cted </a:t>
            </a:r>
            <a:r>
              <a:rPr lang="en"/>
              <a:t>network of nodes called </a:t>
            </a:r>
            <a:r>
              <a:rPr b="1" lang="en"/>
              <a:t>neurons</a:t>
            </a:r>
            <a:endParaRPr/>
          </a:p>
          <a:p>
            <a:pPr indent="-311150" lvl="0" marL="457200" rtl="0" algn="l">
              <a:spcBef>
                <a:spcPts val="0"/>
              </a:spcBef>
              <a:spcAft>
                <a:spcPts val="0"/>
              </a:spcAft>
              <a:buSzPts val="1300"/>
              <a:buChar char="●"/>
            </a:pPr>
            <a:r>
              <a:rPr lang="en"/>
              <a:t>Connections occur between </a:t>
            </a:r>
            <a:r>
              <a:rPr b="1" lang="en"/>
              <a:t>layers</a:t>
            </a:r>
            <a:r>
              <a:rPr lang="en"/>
              <a:t> of the network</a:t>
            </a:r>
            <a:endParaRPr/>
          </a:p>
          <a:p>
            <a:pPr indent="-298450" lvl="1" marL="914400" marR="0" rtl="0" algn="l">
              <a:lnSpc>
                <a:spcPct val="115000"/>
              </a:lnSpc>
              <a:spcBef>
                <a:spcPts val="0"/>
              </a:spcBef>
              <a:spcAft>
                <a:spcPts val="0"/>
              </a:spcAft>
              <a:buSzPts val="1100"/>
              <a:buChar char="○"/>
            </a:pPr>
            <a:r>
              <a:rPr lang="en"/>
              <a:t>Input layer</a:t>
            </a:r>
            <a:endParaRPr/>
          </a:p>
          <a:p>
            <a:pPr indent="-298450" lvl="1" marL="914400" marR="0" rtl="0" algn="l">
              <a:lnSpc>
                <a:spcPct val="115000"/>
              </a:lnSpc>
              <a:spcBef>
                <a:spcPts val="0"/>
              </a:spcBef>
              <a:spcAft>
                <a:spcPts val="0"/>
              </a:spcAft>
              <a:buSzPts val="1100"/>
              <a:buChar char="○"/>
            </a:pPr>
            <a:r>
              <a:rPr lang="en"/>
              <a:t>Hidden layers</a:t>
            </a:r>
            <a:endParaRPr/>
          </a:p>
          <a:p>
            <a:pPr indent="-298450" lvl="1" marL="914400" marR="0" rtl="0" algn="l">
              <a:lnSpc>
                <a:spcPct val="115000"/>
              </a:lnSpc>
              <a:spcBef>
                <a:spcPts val="0"/>
              </a:spcBef>
              <a:spcAft>
                <a:spcPts val="0"/>
              </a:spcAft>
              <a:buSzPts val="1100"/>
              <a:buChar char="○"/>
            </a:pPr>
            <a:r>
              <a:rPr lang="en"/>
              <a:t>Output layer</a:t>
            </a:r>
            <a:endParaRPr/>
          </a:p>
          <a:p>
            <a:pPr indent="-311150" lvl="0" marL="457200" marR="0" rtl="0" algn="l">
              <a:lnSpc>
                <a:spcPct val="115000"/>
              </a:lnSpc>
              <a:spcBef>
                <a:spcPts val="0"/>
              </a:spcBef>
              <a:spcAft>
                <a:spcPts val="0"/>
              </a:spcAft>
              <a:buSzPts val="1300"/>
              <a:buChar char="●"/>
            </a:pPr>
            <a:r>
              <a:rPr lang="en"/>
              <a:t>The goal of the network is simply to take in input and produce an output</a:t>
            </a:r>
            <a:endParaRPr b="1"/>
          </a:p>
        </p:txBody>
      </p:sp>
      <p:pic>
        <p:nvPicPr>
          <p:cNvPr id="205" name="Google Shape;205;p23"/>
          <p:cNvPicPr preferRelativeResize="0"/>
          <p:nvPr/>
        </p:nvPicPr>
        <p:blipFill>
          <a:blip r:embed="rId3">
            <a:alphaModFix/>
          </a:blip>
          <a:stretch>
            <a:fillRect/>
          </a:stretch>
        </p:blipFill>
        <p:spPr>
          <a:xfrm>
            <a:off x="5157025" y="2140049"/>
            <a:ext cx="3617349" cy="2119350"/>
          </a:xfrm>
          <a:prstGeom prst="rect">
            <a:avLst/>
          </a:prstGeom>
          <a:noFill/>
          <a:ln>
            <a:noFill/>
          </a:ln>
        </p:spPr>
      </p:pic>
      <p:sp>
        <p:nvSpPr>
          <p:cNvPr id="206" name="Google Shape;206;p23"/>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Neural Network?</a:t>
            </a:r>
            <a:endParaRPr/>
          </a:p>
        </p:txBody>
      </p:sp>
      <p:sp>
        <p:nvSpPr>
          <p:cNvPr id="212" name="Google Shape;212;p24"/>
          <p:cNvSpPr txBox="1"/>
          <p:nvPr>
            <p:ph idx="1" type="body"/>
          </p:nvPr>
        </p:nvSpPr>
        <p:spPr>
          <a:xfrm>
            <a:off x="819150" y="1534750"/>
            <a:ext cx="3899100" cy="24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more in-depth look:</a:t>
            </a:r>
            <a:endParaRPr/>
          </a:p>
          <a:p>
            <a:pPr indent="-311150" lvl="0" marL="457200" rtl="0" algn="l">
              <a:spcBef>
                <a:spcPts val="1200"/>
              </a:spcBef>
              <a:spcAft>
                <a:spcPts val="0"/>
              </a:spcAft>
              <a:buSzPts val="1300"/>
              <a:buChar char="●"/>
            </a:pPr>
            <a:r>
              <a:rPr lang="en"/>
              <a:t>How a neuron’s output is </a:t>
            </a:r>
            <a:r>
              <a:rPr lang="en"/>
              <a:t>generated from input values is based on </a:t>
            </a:r>
            <a:r>
              <a:rPr b="1" lang="en"/>
              <a:t>weights</a:t>
            </a:r>
            <a:r>
              <a:rPr lang="en"/>
              <a:t>, </a:t>
            </a:r>
            <a:r>
              <a:rPr b="1" lang="en"/>
              <a:t>biases</a:t>
            </a:r>
            <a:r>
              <a:rPr lang="en"/>
              <a:t>, and </a:t>
            </a:r>
            <a:r>
              <a:rPr b="1" lang="en"/>
              <a:t>activation functions</a:t>
            </a:r>
            <a:endParaRPr b="1"/>
          </a:p>
          <a:p>
            <a:pPr indent="-298450" lvl="1" marL="914400" rtl="0" algn="l">
              <a:spcBef>
                <a:spcPts val="0"/>
              </a:spcBef>
              <a:spcAft>
                <a:spcPts val="0"/>
              </a:spcAft>
              <a:buSzPts val="1100"/>
              <a:buChar char="○"/>
            </a:pPr>
            <a:r>
              <a:rPr lang="en"/>
              <a:t>Weights are multiplicative values applied to inputs of a neuron</a:t>
            </a:r>
            <a:endParaRPr/>
          </a:p>
          <a:p>
            <a:pPr indent="-298450" lvl="1" marL="914400" rtl="0" algn="l">
              <a:spcBef>
                <a:spcPts val="0"/>
              </a:spcBef>
              <a:spcAft>
                <a:spcPts val="0"/>
              </a:spcAft>
              <a:buSzPts val="1100"/>
              <a:buChar char="○"/>
            </a:pPr>
            <a:r>
              <a:rPr lang="en"/>
              <a:t>Biases act as an additional input to a neuron</a:t>
            </a:r>
            <a:endParaRPr/>
          </a:p>
          <a:p>
            <a:pPr indent="-298450" lvl="1" marL="914400" rtl="0" algn="l">
              <a:spcBef>
                <a:spcPts val="0"/>
              </a:spcBef>
              <a:spcAft>
                <a:spcPts val="0"/>
              </a:spcAft>
              <a:buSzPts val="1100"/>
              <a:buChar char="○"/>
            </a:pPr>
            <a:r>
              <a:rPr lang="en"/>
              <a:t>Activation functions can normalize outputs, act as a threshold, and/or transform output in some other way</a:t>
            </a:r>
            <a:endParaRPr/>
          </a:p>
        </p:txBody>
      </p:sp>
      <p:sp>
        <p:nvSpPr>
          <p:cNvPr id="213" name="Google Shape;213;p24"/>
          <p:cNvSpPr txBox="1"/>
          <p:nvPr/>
        </p:nvSpPr>
        <p:spPr>
          <a:xfrm>
            <a:off x="819150" y="3803025"/>
            <a:ext cx="7435500" cy="845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A neuron sums all of its weighted inputs, calculates its output value using the activation function, and then sends out that output value</a:t>
            </a:r>
            <a:endParaRPr sz="13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Weights and biases are both </a:t>
            </a:r>
            <a:r>
              <a:rPr b="1" lang="en" sz="1300">
                <a:solidFill>
                  <a:schemeClr val="dk2"/>
                </a:solidFill>
                <a:latin typeface="Calibri"/>
                <a:ea typeface="Calibri"/>
                <a:cs typeface="Calibri"/>
                <a:sym typeface="Calibri"/>
              </a:rPr>
              <a:t>learned </a:t>
            </a:r>
            <a:r>
              <a:rPr lang="en" sz="1300">
                <a:solidFill>
                  <a:schemeClr val="dk2"/>
                </a:solidFill>
                <a:latin typeface="Calibri"/>
                <a:ea typeface="Calibri"/>
                <a:cs typeface="Calibri"/>
                <a:sym typeface="Calibri"/>
              </a:rPr>
              <a:t>by </a:t>
            </a:r>
            <a:r>
              <a:rPr b="1" lang="en" sz="1300">
                <a:solidFill>
                  <a:schemeClr val="dk2"/>
                </a:solidFill>
                <a:latin typeface="Calibri"/>
                <a:ea typeface="Calibri"/>
                <a:cs typeface="Calibri"/>
                <a:sym typeface="Calibri"/>
              </a:rPr>
              <a:t>training</a:t>
            </a:r>
            <a:endParaRPr/>
          </a:p>
        </p:txBody>
      </p:sp>
      <p:pic>
        <p:nvPicPr>
          <p:cNvPr id="214" name="Google Shape;214;p24"/>
          <p:cNvPicPr preferRelativeResize="0"/>
          <p:nvPr/>
        </p:nvPicPr>
        <p:blipFill rotWithShape="1">
          <a:blip r:embed="rId3">
            <a:alphaModFix/>
          </a:blip>
          <a:srcRect b="23316" l="0" r="42156" t="9293"/>
          <a:stretch/>
        </p:blipFill>
        <p:spPr>
          <a:xfrm>
            <a:off x="4978475" y="1486525"/>
            <a:ext cx="3433626" cy="2238374"/>
          </a:xfrm>
          <a:prstGeom prst="rect">
            <a:avLst/>
          </a:prstGeom>
          <a:noFill/>
          <a:ln>
            <a:noFill/>
          </a:ln>
        </p:spPr>
      </p:pic>
      <p:sp>
        <p:nvSpPr>
          <p:cNvPr id="215" name="Google Shape;215;p24"/>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it mean to learn?</a:t>
            </a:r>
            <a:endParaRPr/>
          </a:p>
        </p:txBody>
      </p:sp>
      <p:sp>
        <p:nvSpPr>
          <p:cNvPr id="221" name="Google Shape;221;p25"/>
          <p:cNvSpPr txBox="1"/>
          <p:nvPr>
            <p:ph idx="1" type="body"/>
          </p:nvPr>
        </p:nvSpPr>
        <p:spPr>
          <a:xfrm>
            <a:off x="4047625" y="1964425"/>
            <a:ext cx="4423500" cy="2895600"/>
          </a:xfrm>
          <a:prstGeom prst="rect">
            <a:avLst/>
          </a:prstGeom>
        </p:spPr>
        <p:txBody>
          <a:bodyPr anchorCtr="0" anchor="t" bIns="91425" lIns="91425" spcFirstLastPara="1" rIns="91425" wrap="square" tIns="91425">
            <a:normAutofit/>
          </a:bodyPr>
          <a:lstStyle/>
          <a:p>
            <a:pPr indent="-311150" lvl="0" marL="457200" marR="0" rtl="0" algn="l">
              <a:lnSpc>
                <a:spcPct val="115000"/>
              </a:lnSpc>
              <a:spcBef>
                <a:spcPts val="0"/>
              </a:spcBef>
              <a:spcAft>
                <a:spcPts val="0"/>
              </a:spcAft>
              <a:buSzPts val="1300"/>
              <a:buChar char="●"/>
            </a:pPr>
            <a:r>
              <a:rPr lang="en"/>
              <a:t>In reinforcement learning, we start with a simple goal and strive to achieve it with minimal input</a:t>
            </a:r>
            <a:endParaRPr/>
          </a:p>
          <a:p>
            <a:pPr indent="-311150" lvl="0" marL="457200" marR="0" rtl="0" algn="l">
              <a:lnSpc>
                <a:spcPct val="115000"/>
              </a:lnSpc>
              <a:spcBef>
                <a:spcPts val="0"/>
              </a:spcBef>
              <a:spcAft>
                <a:spcPts val="0"/>
              </a:spcAft>
              <a:buSzPts val="1300"/>
              <a:buChar char="●"/>
            </a:pPr>
            <a:r>
              <a:rPr lang="en"/>
              <a:t>The network attempts to learn an optimal method of obtaining maximum </a:t>
            </a:r>
            <a:r>
              <a:rPr b="1" lang="en"/>
              <a:t>rewards </a:t>
            </a:r>
            <a:r>
              <a:rPr lang="en"/>
              <a:t>from a given environment</a:t>
            </a:r>
            <a:endParaRPr/>
          </a:p>
          <a:p>
            <a:pPr indent="-311150" lvl="0" marL="457200" marR="0" rtl="0" algn="l">
              <a:lnSpc>
                <a:spcPct val="115000"/>
              </a:lnSpc>
              <a:spcBef>
                <a:spcPts val="0"/>
              </a:spcBef>
              <a:spcAft>
                <a:spcPts val="0"/>
              </a:spcAft>
              <a:buSzPts val="1300"/>
              <a:buChar char="●"/>
            </a:pPr>
            <a:r>
              <a:rPr lang="en"/>
              <a:t>We call this process </a:t>
            </a:r>
            <a:r>
              <a:rPr b="1" lang="en"/>
              <a:t>training</a:t>
            </a:r>
            <a:endParaRPr/>
          </a:p>
          <a:p>
            <a:pPr indent="-298450" lvl="1" marL="914400" marR="0" rtl="0" algn="l">
              <a:lnSpc>
                <a:spcPct val="115000"/>
              </a:lnSpc>
              <a:spcBef>
                <a:spcPts val="0"/>
              </a:spcBef>
              <a:spcAft>
                <a:spcPts val="0"/>
              </a:spcAft>
              <a:buSzPts val="1100"/>
              <a:buChar char="○"/>
            </a:pPr>
            <a:r>
              <a:rPr b="1" lang="en"/>
              <a:t>Weights</a:t>
            </a:r>
            <a:r>
              <a:rPr lang="en"/>
              <a:t> and </a:t>
            </a:r>
            <a:r>
              <a:rPr b="1" lang="en"/>
              <a:t>biases</a:t>
            </a:r>
            <a:r>
              <a:rPr lang="en"/>
              <a:t> are each set to some initial value</a:t>
            </a:r>
            <a:endParaRPr/>
          </a:p>
          <a:p>
            <a:pPr indent="-298450" lvl="1" marL="914400" marR="0" rtl="0" algn="l">
              <a:lnSpc>
                <a:spcPct val="115000"/>
              </a:lnSpc>
              <a:spcBef>
                <a:spcPts val="0"/>
              </a:spcBef>
              <a:spcAft>
                <a:spcPts val="0"/>
              </a:spcAft>
              <a:buSzPts val="1100"/>
              <a:buChar char="○"/>
            </a:pPr>
            <a:r>
              <a:rPr lang="en"/>
              <a:t>Throughout training, these values are adjusted to try to produce better results</a:t>
            </a:r>
            <a:endParaRPr/>
          </a:p>
          <a:p>
            <a:pPr indent="-298450" lvl="1" marL="914400" marR="0" rtl="0" algn="l">
              <a:lnSpc>
                <a:spcPct val="115000"/>
              </a:lnSpc>
              <a:spcBef>
                <a:spcPts val="0"/>
              </a:spcBef>
              <a:spcAft>
                <a:spcPts val="0"/>
              </a:spcAft>
              <a:buSzPts val="1100"/>
              <a:buChar char="○"/>
            </a:pPr>
            <a:r>
              <a:rPr lang="en"/>
              <a:t>How this happens depends on the complete implementation of the network, also known as the </a:t>
            </a:r>
            <a:r>
              <a:rPr b="1" lang="en"/>
              <a:t>model</a:t>
            </a:r>
            <a:endParaRPr/>
          </a:p>
        </p:txBody>
      </p:sp>
      <p:sp>
        <p:nvSpPr>
          <p:cNvPr id="222" name="Google Shape;222;p25"/>
          <p:cNvSpPr txBox="1"/>
          <p:nvPr/>
        </p:nvSpPr>
        <p:spPr>
          <a:xfrm>
            <a:off x="583950" y="1964425"/>
            <a:ext cx="3000000" cy="845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A neural network’s structure is similar to our current understanding of the human brain</a:t>
            </a:r>
            <a:endParaRPr/>
          </a:p>
        </p:txBody>
      </p:sp>
      <p:pic>
        <p:nvPicPr>
          <p:cNvPr id="223" name="Google Shape;223;p25"/>
          <p:cNvPicPr preferRelativeResize="0"/>
          <p:nvPr/>
        </p:nvPicPr>
        <p:blipFill rotWithShape="1">
          <a:blip r:embed="rId3">
            <a:alphaModFix/>
          </a:blip>
          <a:srcRect b="0" l="0" r="0" t="52956"/>
          <a:stretch/>
        </p:blipFill>
        <p:spPr>
          <a:xfrm>
            <a:off x="310050" y="2801675"/>
            <a:ext cx="3841649" cy="1705174"/>
          </a:xfrm>
          <a:prstGeom prst="rect">
            <a:avLst/>
          </a:prstGeom>
          <a:noFill/>
          <a:ln>
            <a:noFill/>
          </a:ln>
        </p:spPr>
      </p:pic>
      <p:sp>
        <p:nvSpPr>
          <p:cNvPr id="224" name="Google Shape;224;p25"/>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Newton GPU Cluster</a:t>
            </a:r>
            <a:endParaRPr/>
          </a:p>
        </p:txBody>
      </p:sp>
      <p:sp>
        <p:nvSpPr>
          <p:cNvPr id="230" name="Google Shape;230;p26"/>
          <p:cNvSpPr txBox="1"/>
          <p:nvPr>
            <p:ph idx="1" type="body"/>
          </p:nvPr>
        </p:nvSpPr>
        <p:spPr>
          <a:xfrm>
            <a:off x="819150" y="1479850"/>
            <a:ext cx="7505700" cy="32796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Training a model takes a large amount of time and computation power</a:t>
            </a:r>
            <a:endParaRPr/>
          </a:p>
          <a:p>
            <a:pPr indent="-311150" lvl="0" marL="457200" rtl="0" algn="l">
              <a:spcBef>
                <a:spcPts val="0"/>
              </a:spcBef>
              <a:spcAft>
                <a:spcPts val="0"/>
              </a:spcAft>
              <a:buSzPts val="1300"/>
              <a:buChar char="●"/>
            </a:pPr>
            <a:r>
              <a:rPr lang="en"/>
              <a:t>Training a model </a:t>
            </a:r>
            <a:r>
              <a:rPr i="1" lang="en"/>
              <a:t>well</a:t>
            </a:r>
            <a:r>
              <a:rPr lang="en"/>
              <a:t> takes even more of both</a:t>
            </a:r>
            <a:endParaRPr/>
          </a:p>
          <a:p>
            <a:pPr indent="0" lvl="0" marL="0" rtl="0" algn="l">
              <a:spcBef>
                <a:spcPts val="1200"/>
              </a:spcBef>
              <a:spcAft>
                <a:spcPts val="0"/>
              </a:spcAft>
              <a:buNone/>
            </a:pPr>
            <a:r>
              <a:rPr lang="en"/>
              <a:t>Instead of training locally, we have access to a better resource: Newton GPU Cluster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Courtesy of the ARCC (UCF’s Advanced Research Computing Center)</a:t>
            </a:r>
            <a:endParaRPr/>
          </a:p>
          <a:p>
            <a:pPr indent="-311150" lvl="0" marL="457200" rtl="0" algn="l">
              <a:spcBef>
                <a:spcPts val="0"/>
              </a:spcBef>
              <a:spcAft>
                <a:spcPts val="0"/>
              </a:spcAft>
              <a:buSzPts val="1300"/>
              <a:buChar char="●"/>
            </a:pPr>
            <a:r>
              <a:rPr lang="en"/>
              <a:t>Job-based system where users request resources</a:t>
            </a:r>
            <a:endParaRPr/>
          </a:p>
          <a:p>
            <a:pPr indent="-311150" lvl="0" marL="457200" rtl="0" algn="l">
              <a:spcBef>
                <a:spcPts val="0"/>
              </a:spcBef>
              <a:spcAft>
                <a:spcPts val="0"/>
              </a:spcAft>
              <a:buSzPts val="1300"/>
              <a:buChar char="●"/>
            </a:pPr>
            <a:r>
              <a:rPr lang="en"/>
              <a:t>Significant learning curve</a:t>
            </a:r>
            <a:endParaRPr/>
          </a:p>
          <a:p>
            <a:pPr indent="0" lvl="0" marL="0" rtl="0" algn="l">
              <a:spcBef>
                <a:spcPts val="1200"/>
              </a:spcBef>
              <a:spcAft>
                <a:spcPts val="1200"/>
              </a:spcAft>
              <a:buNone/>
            </a:pPr>
            <a:r>
              <a:rPr lang="en"/>
              <a:t>Is it worth it?</a:t>
            </a:r>
            <a:endParaRPr/>
          </a:p>
        </p:txBody>
      </p:sp>
      <p:pic>
        <p:nvPicPr>
          <p:cNvPr id="231" name="Google Shape;231;p26"/>
          <p:cNvPicPr preferRelativeResize="0"/>
          <p:nvPr/>
        </p:nvPicPr>
        <p:blipFill rotWithShape="1">
          <a:blip r:embed="rId3">
            <a:alphaModFix/>
          </a:blip>
          <a:srcRect b="0" l="0" r="0" t="0"/>
          <a:stretch/>
        </p:blipFill>
        <p:spPr>
          <a:xfrm>
            <a:off x="1370600" y="2460025"/>
            <a:ext cx="4502025" cy="1028000"/>
          </a:xfrm>
          <a:prstGeom prst="rect">
            <a:avLst/>
          </a:prstGeom>
          <a:noFill/>
          <a:ln>
            <a:noFill/>
          </a:ln>
        </p:spPr>
      </p:pic>
      <p:sp>
        <p:nvSpPr>
          <p:cNvPr id="232" name="Google Shape;232;p26"/>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Newton GPU Cluster</a:t>
            </a:r>
            <a:endParaRPr/>
          </a:p>
        </p:txBody>
      </p:sp>
      <p:sp>
        <p:nvSpPr>
          <p:cNvPr id="238" name="Google Shape;238;p27"/>
          <p:cNvSpPr txBox="1"/>
          <p:nvPr>
            <p:ph idx="1" type="body"/>
          </p:nvPr>
        </p:nvSpPr>
        <p:spPr>
          <a:xfrm>
            <a:off x="819150" y="1640200"/>
            <a:ext cx="29484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t>YES!</a:t>
            </a:r>
            <a:endParaRPr sz="2400"/>
          </a:p>
          <a:p>
            <a:pPr indent="-311150" lvl="0" marL="457200" rtl="0" algn="l">
              <a:spcBef>
                <a:spcPts val="1200"/>
              </a:spcBef>
              <a:spcAft>
                <a:spcPts val="0"/>
              </a:spcAft>
              <a:buSzPts val="1300"/>
              <a:buChar char="●"/>
            </a:pPr>
            <a:r>
              <a:rPr lang="en"/>
              <a:t>Allotted</a:t>
            </a:r>
            <a:r>
              <a:rPr lang="en"/>
              <a:t> 10,000 CPU hours and 2,000 GPU hours per month</a:t>
            </a:r>
            <a:endParaRPr/>
          </a:p>
          <a:p>
            <a:pPr indent="-311150" lvl="0" marL="457200" rtl="0" algn="l">
              <a:spcBef>
                <a:spcPts val="0"/>
              </a:spcBef>
              <a:spcAft>
                <a:spcPts val="0"/>
              </a:spcAft>
              <a:buSzPts val="1300"/>
              <a:buChar char="●"/>
            </a:pPr>
            <a:r>
              <a:rPr lang="en"/>
              <a:t>Parallelizable</a:t>
            </a:r>
            <a:endParaRPr/>
          </a:p>
          <a:p>
            <a:pPr indent="-311150" lvl="0" marL="457200" rtl="0" algn="l">
              <a:spcBef>
                <a:spcPts val="0"/>
              </a:spcBef>
              <a:spcAft>
                <a:spcPts val="0"/>
              </a:spcAft>
              <a:buSzPts val="1300"/>
              <a:buChar char="●"/>
            </a:pPr>
            <a:r>
              <a:rPr lang="en"/>
              <a:t>State-of-the-art hardware</a:t>
            </a:r>
            <a:endParaRPr/>
          </a:p>
        </p:txBody>
      </p:sp>
      <p:pic>
        <p:nvPicPr>
          <p:cNvPr id="239" name="Google Shape;239;p27"/>
          <p:cNvPicPr preferRelativeResize="0"/>
          <p:nvPr/>
        </p:nvPicPr>
        <p:blipFill>
          <a:blip r:embed="rId3">
            <a:alphaModFix/>
          </a:blip>
          <a:stretch>
            <a:fillRect/>
          </a:stretch>
        </p:blipFill>
        <p:spPr>
          <a:xfrm>
            <a:off x="1051175" y="3298025"/>
            <a:ext cx="2516500" cy="1541350"/>
          </a:xfrm>
          <a:prstGeom prst="rect">
            <a:avLst/>
          </a:prstGeom>
          <a:noFill/>
          <a:ln>
            <a:noFill/>
          </a:ln>
        </p:spPr>
      </p:pic>
      <p:sp>
        <p:nvSpPr>
          <p:cNvPr id="240" name="Google Shape;240;p27"/>
          <p:cNvSpPr txBox="1"/>
          <p:nvPr/>
        </p:nvSpPr>
        <p:spPr>
          <a:xfrm>
            <a:off x="4263575" y="1800200"/>
            <a:ext cx="4579800" cy="2197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1300">
              <a:latin typeface="Calibri"/>
              <a:ea typeface="Calibri"/>
              <a:cs typeface="Calibri"/>
              <a:sym typeface="Calibri"/>
            </a:endParaRPr>
          </a:p>
          <a:p>
            <a:pPr indent="0" lvl="0" marL="0" marR="0" rtl="0" algn="l">
              <a:lnSpc>
                <a:spcPct val="115000"/>
              </a:lnSpc>
              <a:spcBef>
                <a:spcPts val="0"/>
              </a:spcBef>
              <a:spcAft>
                <a:spcPts val="0"/>
              </a:spcAft>
              <a:buNone/>
            </a:pPr>
            <a:r>
              <a:rPr b="1" lang="en" sz="1300">
                <a:solidFill>
                  <a:schemeClr val="dk2"/>
                </a:solidFill>
                <a:latin typeface="Calibri"/>
                <a:ea typeface="Calibri"/>
                <a:cs typeface="Calibri"/>
                <a:sym typeface="Calibri"/>
              </a:rPr>
              <a:t>For comparison’s sake</a:t>
            </a:r>
            <a:endParaRPr b="1" sz="1300">
              <a:solidFill>
                <a:schemeClr val="dk2"/>
              </a:solidFill>
              <a:latin typeface="Calibri"/>
              <a:ea typeface="Calibri"/>
              <a:cs typeface="Calibri"/>
              <a:sym typeface="Calibri"/>
            </a:endParaRPr>
          </a:p>
          <a:p>
            <a:pPr indent="0" lvl="0" marL="0" marR="0" rtl="0" algn="l">
              <a:lnSpc>
                <a:spcPct val="115000"/>
              </a:lnSpc>
              <a:spcBef>
                <a:spcPts val="1200"/>
              </a:spcBef>
              <a:spcAft>
                <a:spcPts val="0"/>
              </a:spcAft>
              <a:buNone/>
            </a:pPr>
            <a:r>
              <a:rPr lang="en" sz="1300">
                <a:solidFill>
                  <a:schemeClr val="dk2"/>
                </a:solidFill>
                <a:latin typeface="Calibri"/>
                <a:ea typeface="Calibri"/>
                <a:cs typeface="Calibri"/>
                <a:sym typeface="Calibri"/>
              </a:rPr>
              <a:t>Local training (NVIDIA GTX1060 6GB):</a:t>
            </a:r>
            <a:endParaRPr sz="1300">
              <a:solidFill>
                <a:schemeClr val="dk2"/>
              </a:solidFill>
              <a:latin typeface="Calibri"/>
              <a:ea typeface="Calibri"/>
              <a:cs typeface="Calibri"/>
              <a:sym typeface="Calibri"/>
            </a:endParaRPr>
          </a:p>
          <a:p>
            <a:pPr indent="-311150" lvl="0" marL="457200" marR="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55 minutes for 200 episodes</a:t>
            </a:r>
            <a:endParaRPr sz="1300">
              <a:solidFill>
                <a:schemeClr val="dk2"/>
              </a:solidFill>
              <a:latin typeface="Calibri"/>
              <a:ea typeface="Calibri"/>
              <a:cs typeface="Calibri"/>
              <a:sym typeface="Calibri"/>
            </a:endParaRPr>
          </a:p>
          <a:p>
            <a:pPr indent="0" lvl="0" marL="0" marR="0" rtl="0" algn="l">
              <a:lnSpc>
                <a:spcPct val="115000"/>
              </a:lnSpc>
              <a:spcBef>
                <a:spcPts val="1200"/>
              </a:spcBef>
              <a:spcAft>
                <a:spcPts val="0"/>
              </a:spcAft>
              <a:buNone/>
            </a:pPr>
            <a:r>
              <a:rPr lang="en" sz="1300">
                <a:solidFill>
                  <a:schemeClr val="dk2"/>
                </a:solidFill>
                <a:latin typeface="Calibri"/>
                <a:ea typeface="Calibri"/>
                <a:cs typeface="Calibri"/>
                <a:sym typeface="Calibri"/>
              </a:rPr>
              <a:t>Training on Newton (20x Dual PCIe NVIDIA Tesla V100 16/32GB):</a:t>
            </a:r>
            <a:endParaRPr sz="13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9 minutes for 200 episodes</a:t>
            </a:r>
            <a:endParaRPr sz="1300">
              <a:solidFill>
                <a:schemeClr val="dk2"/>
              </a:solidFill>
              <a:latin typeface="Calibri"/>
              <a:ea typeface="Calibri"/>
              <a:cs typeface="Calibri"/>
              <a:sym typeface="Calibri"/>
            </a:endParaRPr>
          </a:p>
          <a:p>
            <a:pPr indent="0" lvl="0" marL="0" rtl="0" algn="l">
              <a:lnSpc>
                <a:spcPct val="115000"/>
              </a:lnSpc>
              <a:spcBef>
                <a:spcPts val="1200"/>
              </a:spcBef>
              <a:spcAft>
                <a:spcPts val="1200"/>
              </a:spcAft>
              <a:buNone/>
            </a:pPr>
            <a:r>
              <a:rPr b="1" lang="en" sz="1300">
                <a:solidFill>
                  <a:schemeClr val="dk2"/>
                </a:solidFill>
                <a:latin typeface="Calibri"/>
                <a:ea typeface="Calibri"/>
                <a:cs typeface="Calibri"/>
                <a:sym typeface="Calibri"/>
              </a:rPr>
              <a:t>&gt; 6x faster!</a:t>
            </a:r>
            <a:endParaRPr b="1" sz="1300">
              <a:solidFill>
                <a:schemeClr val="dk2"/>
              </a:solidFill>
              <a:latin typeface="Calibri"/>
              <a:ea typeface="Calibri"/>
              <a:cs typeface="Calibri"/>
              <a:sym typeface="Calibri"/>
            </a:endParaRPr>
          </a:p>
        </p:txBody>
      </p:sp>
      <p:sp>
        <p:nvSpPr>
          <p:cNvPr id="241" name="Google Shape;241;p27"/>
          <p:cNvSpPr txBox="1"/>
          <p:nvPr/>
        </p:nvSpPr>
        <p:spPr>
          <a:xfrm>
            <a:off x="6660200" y="4529250"/>
            <a:ext cx="2257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idx="1" type="body"/>
          </p:nvPr>
        </p:nvSpPr>
        <p:spPr>
          <a:xfrm>
            <a:off x="785025" y="1464400"/>
            <a:ext cx="3375600" cy="353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Q-Learning? Example: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br>
              <a:rPr lang="en"/>
            </a:br>
            <a:endParaRPr/>
          </a:p>
          <a:p>
            <a:pPr indent="0" lvl="0" marL="0" rtl="0" algn="l">
              <a:spcBef>
                <a:spcPts val="1200"/>
              </a:spcBef>
              <a:spcAft>
                <a:spcPts val="1200"/>
              </a:spcAft>
              <a:buNone/>
            </a:pPr>
            <a:br>
              <a:rPr lang="en"/>
            </a:br>
            <a:r>
              <a:rPr lang="en"/>
              <a:t>However, this doesn’t work well with the large state-action game environment of Everglades.</a:t>
            </a:r>
            <a:endParaRPr/>
          </a:p>
        </p:txBody>
      </p:sp>
      <p:sp>
        <p:nvSpPr>
          <p:cNvPr id="247" name="Google Shape;247;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 Q-Network (DQN)</a:t>
            </a:r>
            <a:endParaRPr/>
          </a:p>
        </p:txBody>
      </p:sp>
      <p:sp>
        <p:nvSpPr>
          <p:cNvPr id="248" name="Google Shape;248;p28"/>
          <p:cNvSpPr txBox="1"/>
          <p:nvPr/>
        </p:nvSpPr>
        <p:spPr>
          <a:xfrm>
            <a:off x="4572000" y="1540600"/>
            <a:ext cx="3753000" cy="214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300">
                <a:solidFill>
                  <a:schemeClr val="dk2"/>
                </a:solidFill>
                <a:latin typeface="Calibri"/>
                <a:ea typeface="Calibri"/>
                <a:cs typeface="Calibri"/>
                <a:sym typeface="Calibri"/>
              </a:rPr>
              <a:t>DQN comes in as the solution to this problem:</a:t>
            </a:r>
            <a:endParaRPr sz="1300">
              <a:solidFill>
                <a:schemeClr val="dk2"/>
              </a:solidFill>
              <a:latin typeface="Calibri"/>
              <a:ea typeface="Calibri"/>
              <a:cs typeface="Calibri"/>
              <a:sym typeface="Calibri"/>
            </a:endParaRPr>
          </a:p>
          <a:p>
            <a:pPr indent="-311150" lvl="0" marL="457200" marR="0" rtl="0" algn="l">
              <a:lnSpc>
                <a:spcPct val="115000"/>
              </a:lnSpc>
              <a:spcBef>
                <a:spcPts val="120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Instead of using a table, it uses a neural network to approximate the Q-value of a [state, action] pair</a:t>
            </a:r>
            <a:br>
              <a:rPr lang="en" sz="1300">
                <a:solidFill>
                  <a:schemeClr val="dk2"/>
                </a:solidFill>
                <a:latin typeface="Calibri"/>
                <a:ea typeface="Calibri"/>
                <a:cs typeface="Calibri"/>
                <a:sym typeface="Calibri"/>
              </a:rPr>
            </a:br>
            <a:endParaRPr sz="1300">
              <a:solidFill>
                <a:schemeClr val="dk2"/>
              </a:solidFill>
              <a:latin typeface="Calibri"/>
              <a:ea typeface="Calibri"/>
              <a:cs typeface="Calibri"/>
              <a:sym typeface="Calibri"/>
            </a:endParaRPr>
          </a:p>
          <a:p>
            <a:pPr indent="-311150" lvl="0" marL="457200" marR="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Training the DQN network allows for more accurate Q-value estimations, which improves the agent’s performance</a:t>
            </a:r>
            <a:endParaRPr sz="1300">
              <a:solidFill>
                <a:srgbClr val="292929"/>
              </a:solidFill>
              <a:highlight>
                <a:schemeClr val="dk1"/>
              </a:highlight>
              <a:latin typeface="Calibri"/>
              <a:ea typeface="Calibri"/>
              <a:cs typeface="Calibri"/>
              <a:sym typeface="Calibri"/>
            </a:endParaRPr>
          </a:p>
        </p:txBody>
      </p:sp>
      <p:graphicFrame>
        <p:nvGraphicFramePr>
          <p:cNvPr id="249" name="Google Shape;249;p28"/>
          <p:cNvGraphicFramePr/>
          <p:nvPr/>
        </p:nvGraphicFramePr>
        <p:xfrm>
          <a:off x="1636475" y="2095000"/>
          <a:ext cx="3000000" cy="3000000"/>
        </p:xfrm>
        <a:graphic>
          <a:graphicData uri="http://schemas.openxmlformats.org/drawingml/2006/table">
            <a:tbl>
              <a:tblPr>
                <a:noFill/>
                <a:tableStyleId>{015E1860-61F8-4B8E-BA8E-182FDABD8AAD}</a:tableStyleId>
              </a:tblPr>
              <a:tblGrid>
                <a:gridCol w="397875"/>
                <a:gridCol w="397875"/>
                <a:gridCol w="397875"/>
                <a:gridCol w="397875"/>
              </a:tblGrid>
              <a:tr h="437100">
                <a:tc>
                  <a:txBody>
                    <a:bodyPr/>
                    <a:lstStyle/>
                    <a:p>
                      <a:pPr indent="0" lvl="0" marL="0" rtl="0" algn="l">
                        <a:spcBef>
                          <a:spcPts val="0"/>
                        </a:spcBef>
                        <a:spcAft>
                          <a:spcPts val="0"/>
                        </a:spcAft>
                        <a:buNone/>
                      </a:pPr>
                      <a:r>
                        <a:rPr lang="en"/>
                        <a:t>-1</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c>
                  <a:txBody>
                    <a:bodyPr/>
                    <a:lstStyle/>
                    <a:p>
                      <a:pPr indent="0" lvl="0" marL="0" rtl="0" algn="l">
                        <a:spcBef>
                          <a:spcPts val="0"/>
                        </a:spcBef>
                        <a:spcAft>
                          <a:spcPts val="0"/>
                        </a:spcAft>
                        <a:buNone/>
                      </a:pPr>
                      <a:r>
                        <a:rPr b="1" lang="en"/>
                        <a:t>23</a:t>
                      </a:r>
                      <a:endParaRPr b="1"/>
                    </a:p>
                  </a:txBody>
                  <a:tcPr marT="91425" marB="91425" marR="91425" marL="91425">
                    <a:solidFill>
                      <a:srgbClr val="FFFFFF"/>
                    </a:solidFill>
                  </a:tcPr>
                </a:tc>
                <a:tc>
                  <a:txBody>
                    <a:bodyPr/>
                    <a:lstStyle/>
                    <a:p>
                      <a:pPr indent="0" lvl="0" marL="0" rtl="0" algn="l">
                        <a:spcBef>
                          <a:spcPts val="0"/>
                        </a:spcBef>
                        <a:spcAft>
                          <a:spcPts val="0"/>
                        </a:spcAft>
                        <a:buNone/>
                      </a:pPr>
                      <a:r>
                        <a:rPr lang="en"/>
                        <a:t>4</a:t>
                      </a:r>
                      <a:endParaRPr/>
                    </a:p>
                  </a:txBody>
                  <a:tcPr marT="91425" marB="91425" marR="91425" marL="91425">
                    <a:solidFill>
                      <a:srgbClr val="FFFFFF"/>
                    </a:solidFill>
                  </a:tcPr>
                </a:tc>
              </a:tr>
              <a:tr h="396200">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a:t>
                      </a:r>
                      <a:endParaRPr/>
                    </a:p>
                  </a:txBody>
                  <a:tcPr marT="91425" marB="91425" marR="91425" marL="91425">
                    <a:solidFill>
                      <a:srgbClr val="FFFFFF"/>
                    </a:solidFill>
                  </a:tcPr>
                </a:tc>
              </a:tr>
              <a:tr h="396200">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-4</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2</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r>
              <a:tr h="396200">
                <a:tc>
                  <a:txBody>
                    <a:bodyPr/>
                    <a:lstStyle/>
                    <a:p>
                      <a:pPr indent="0" lvl="0" marL="0" rtl="0" algn="l">
                        <a:spcBef>
                          <a:spcPts val="0"/>
                        </a:spcBef>
                        <a:spcAft>
                          <a:spcPts val="0"/>
                        </a:spcAft>
                        <a:buNone/>
                      </a:pPr>
                      <a:r>
                        <a:rPr lang="en"/>
                        <a:t>1</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5</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a:t>
                      </a:r>
                      <a:endParaRPr/>
                    </a:p>
                  </a:txBody>
                  <a:tcPr marT="91425" marB="91425" marR="91425" marL="91425">
                    <a:solidFill>
                      <a:srgbClr val="FFFFFF"/>
                    </a:solidFill>
                  </a:tcPr>
                </a:tc>
              </a:tr>
              <a:tr h="396200">
                <a:tc>
                  <a:txBody>
                    <a:bodyPr/>
                    <a:lstStyle/>
                    <a:p>
                      <a:pPr indent="0" lvl="0" marL="0" rtl="0" algn="l">
                        <a:spcBef>
                          <a:spcPts val="0"/>
                        </a:spcBef>
                        <a:spcAft>
                          <a:spcPts val="0"/>
                        </a:spcAft>
                        <a:buNone/>
                      </a:pPr>
                      <a:r>
                        <a:rPr lang="en"/>
                        <a:t>8</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-3</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a:t>
                      </a:r>
                      <a:endParaRPr/>
                    </a:p>
                  </a:txBody>
                  <a:tcPr marT="91425" marB="91425" marR="91425" marL="91425">
                    <a:solidFill>
                      <a:srgbClr val="FFFFFF"/>
                    </a:solidFill>
                  </a:tcPr>
                </a:tc>
              </a:tr>
            </a:tbl>
          </a:graphicData>
        </a:graphic>
      </p:graphicFrame>
      <p:sp>
        <p:nvSpPr>
          <p:cNvPr id="250" name="Google Shape;250;p28"/>
          <p:cNvSpPr txBox="1"/>
          <p:nvPr/>
        </p:nvSpPr>
        <p:spPr>
          <a:xfrm>
            <a:off x="1047750" y="2095000"/>
            <a:ext cx="6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Start</a:t>
            </a:r>
            <a:endParaRPr>
              <a:latin typeface="Calibri"/>
              <a:ea typeface="Calibri"/>
              <a:cs typeface="Calibri"/>
              <a:sym typeface="Calibri"/>
            </a:endParaRPr>
          </a:p>
        </p:txBody>
      </p:sp>
      <p:sp>
        <p:nvSpPr>
          <p:cNvPr id="251" name="Google Shape;251;p28"/>
          <p:cNvSpPr txBox="1"/>
          <p:nvPr/>
        </p:nvSpPr>
        <p:spPr>
          <a:xfrm>
            <a:off x="852025" y="2532100"/>
            <a:ext cx="8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Nothing</a:t>
            </a:r>
            <a:endParaRPr>
              <a:latin typeface="Calibri"/>
              <a:ea typeface="Calibri"/>
              <a:cs typeface="Calibri"/>
              <a:sym typeface="Calibri"/>
            </a:endParaRPr>
          </a:p>
        </p:txBody>
      </p:sp>
      <p:sp>
        <p:nvSpPr>
          <p:cNvPr id="252" name="Google Shape;252;p28"/>
          <p:cNvSpPr txBox="1"/>
          <p:nvPr/>
        </p:nvSpPr>
        <p:spPr>
          <a:xfrm>
            <a:off x="935325" y="2932300"/>
            <a:ext cx="6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Power</a:t>
            </a:r>
            <a:endParaRPr>
              <a:latin typeface="Calibri"/>
              <a:ea typeface="Calibri"/>
              <a:cs typeface="Calibri"/>
              <a:sym typeface="Calibri"/>
            </a:endParaRPr>
          </a:p>
        </p:txBody>
      </p:sp>
      <p:sp>
        <p:nvSpPr>
          <p:cNvPr id="253" name="Google Shape;253;p28"/>
          <p:cNvSpPr txBox="1"/>
          <p:nvPr/>
        </p:nvSpPr>
        <p:spPr>
          <a:xfrm>
            <a:off x="959050" y="3365400"/>
            <a:ext cx="10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Mines</a:t>
            </a:r>
            <a:endParaRPr>
              <a:latin typeface="Calibri"/>
              <a:ea typeface="Calibri"/>
              <a:cs typeface="Calibri"/>
              <a:sym typeface="Calibri"/>
            </a:endParaRPr>
          </a:p>
        </p:txBody>
      </p:sp>
      <p:sp>
        <p:nvSpPr>
          <p:cNvPr id="254" name="Google Shape;254;p28"/>
          <p:cNvSpPr txBox="1"/>
          <p:nvPr/>
        </p:nvSpPr>
        <p:spPr>
          <a:xfrm>
            <a:off x="1140450" y="3720725"/>
            <a:ext cx="8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End</a:t>
            </a:r>
            <a:endParaRPr>
              <a:latin typeface="Calibri"/>
              <a:ea typeface="Calibri"/>
              <a:cs typeface="Calibri"/>
              <a:sym typeface="Calibri"/>
            </a:endParaRPr>
          </a:p>
        </p:txBody>
      </p:sp>
      <p:sp>
        <p:nvSpPr>
          <p:cNvPr id="255" name="Google Shape;255;p28"/>
          <p:cNvSpPr/>
          <p:nvPr/>
        </p:nvSpPr>
        <p:spPr>
          <a:xfrm>
            <a:off x="1735650" y="1834800"/>
            <a:ext cx="167700" cy="2256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rot="5400000">
            <a:off x="2139225" y="1834800"/>
            <a:ext cx="167700" cy="2256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p:nvPr/>
        </p:nvSpPr>
        <p:spPr>
          <a:xfrm rot="10800000">
            <a:off x="2542800" y="1834800"/>
            <a:ext cx="167700" cy="2256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rot="-5400000">
            <a:off x="2946375" y="1834800"/>
            <a:ext cx="167700" cy="2256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txBox="1"/>
          <p:nvPr/>
        </p:nvSpPr>
        <p:spPr>
          <a:xfrm>
            <a:off x="6660200" y="4529250"/>
            <a:ext cx="22572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Rainbow DQN</a:t>
            </a:r>
            <a:endParaRPr/>
          </a:p>
        </p:txBody>
      </p:sp>
      <p:sp>
        <p:nvSpPr>
          <p:cNvPr id="265" name="Google Shape;265;p29"/>
          <p:cNvSpPr txBox="1"/>
          <p:nvPr>
            <p:ph idx="1" type="body"/>
          </p:nvPr>
        </p:nvSpPr>
        <p:spPr>
          <a:xfrm>
            <a:off x="819150" y="1604000"/>
            <a:ext cx="7099500" cy="2834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a:t>
            </a:r>
            <a:r>
              <a:rPr lang="en"/>
              <a:t> group of algorithms that complement the base DQN by improving upon different limitations</a:t>
            </a:r>
            <a:br>
              <a:rPr lang="en"/>
            </a:br>
            <a:endParaRPr/>
          </a:p>
          <a:p>
            <a:pPr indent="-311150" lvl="0" marL="457200" rtl="0" algn="l">
              <a:spcBef>
                <a:spcPts val="0"/>
              </a:spcBef>
              <a:spcAft>
                <a:spcPts val="0"/>
              </a:spcAft>
              <a:buSzPts val="1300"/>
              <a:buChar char="●"/>
            </a:pPr>
            <a:r>
              <a:rPr lang="en"/>
              <a:t>Our final Rainbow DQN is actually a half Rainbow with these extensions:</a:t>
            </a:r>
            <a:endParaRPr/>
          </a:p>
          <a:p>
            <a:pPr indent="-311150" lvl="1" marL="914400" rtl="0" algn="l">
              <a:spcBef>
                <a:spcPts val="0"/>
              </a:spcBef>
              <a:spcAft>
                <a:spcPts val="0"/>
              </a:spcAft>
              <a:buSzPts val="1300"/>
              <a:buChar char="○"/>
            </a:pPr>
            <a:r>
              <a:rPr lang="en" sz="1300"/>
              <a:t>Base DQN </a:t>
            </a:r>
            <a:endParaRPr sz="1300"/>
          </a:p>
          <a:p>
            <a:pPr indent="-311150" lvl="1" marL="914400" rtl="0" algn="l">
              <a:spcBef>
                <a:spcPts val="0"/>
              </a:spcBef>
              <a:spcAft>
                <a:spcPts val="0"/>
              </a:spcAft>
              <a:buSzPts val="1300"/>
              <a:buChar char="○"/>
            </a:pPr>
            <a:r>
              <a:rPr lang="en" sz="1300"/>
              <a:t>Double DQN</a:t>
            </a:r>
            <a:endParaRPr sz="1300"/>
          </a:p>
          <a:p>
            <a:pPr indent="-311150" lvl="1" marL="914400" rtl="0" algn="l">
              <a:spcBef>
                <a:spcPts val="0"/>
              </a:spcBef>
              <a:spcAft>
                <a:spcPts val="0"/>
              </a:spcAft>
              <a:buSzPts val="1300"/>
              <a:buChar char="○"/>
            </a:pPr>
            <a:r>
              <a:rPr lang="en" sz="1300"/>
              <a:t>Dueling DQN</a:t>
            </a:r>
            <a:endParaRPr sz="1300"/>
          </a:p>
          <a:p>
            <a:pPr indent="-311150" lvl="1" marL="914400" rtl="0" algn="l">
              <a:spcBef>
                <a:spcPts val="0"/>
              </a:spcBef>
              <a:spcAft>
                <a:spcPts val="0"/>
              </a:spcAft>
              <a:buSzPts val="1300"/>
              <a:buChar char="○"/>
            </a:pPr>
            <a:r>
              <a:rPr lang="en" sz="1300"/>
              <a:t>Prioritized Experience Replay</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t/>
            </a:r>
            <a:endParaRPr sz="1300"/>
          </a:p>
        </p:txBody>
      </p:sp>
      <p:sp>
        <p:nvSpPr>
          <p:cNvPr id="266" name="Google Shape;266;p29"/>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Choosing</a:t>
            </a:r>
            <a:r>
              <a:rPr lang="en"/>
              <a:t> actions</a:t>
            </a:r>
            <a:endParaRPr/>
          </a:p>
        </p:txBody>
      </p:sp>
      <p:sp>
        <p:nvSpPr>
          <p:cNvPr id="272" name="Google Shape;272;p30"/>
          <p:cNvSpPr txBox="1"/>
          <p:nvPr>
            <p:ph idx="1" type="body"/>
          </p:nvPr>
        </p:nvSpPr>
        <p:spPr>
          <a:xfrm>
            <a:off x="819150" y="1618625"/>
            <a:ext cx="7505700" cy="2820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12 groups x 11 nodes = 132 possible actions at any given turn</a:t>
            </a:r>
            <a:endParaRPr/>
          </a:p>
          <a:p>
            <a:pPr indent="-311150" lvl="0" marL="457200" rtl="0" algn="l">
              <a:spcBef>
                <a:spcPts val="1000"/>
              </a:spcBef>
              <a:spcAft>
                <a:spcPts val="0"/>
              </a:spcAft>
              <a:buSzPts val="1300"/>
              <a:buChar char="●"/>
            </a:pPr>
            <a:r>
              <a:rPr lang="en"/>
              <a:t>Naive solution: run the DQN to produce a table size of 132 then chose the max 7 q values as our actions for the turn.</a:t>
            </a:r>
            <a:endParaRPr/>
          </a:p>
          <a:p>
            <a:pPr indent="-311150" lvl="0" marL="457200" rtl="0" algn="l">
              <a:spcBef>
                <a:spcPts val="1000"/>
              </a:spcBef>
              <a:spcAft>
                <a:spcPts val="1000"/>
              </a:spcAft>
              <a:buSzPts val="1300"/>
              <a:buChar char="●"/>
            </a:pPr>
            <a:r>
              <a:rPr lang="en"/>
              <a:t>Final solution: After run the DQN and get the Q table (size 132), simply reshape the table into a 12x11 shape. Choose the max LEGAL Q value for each of the 12 rows, then chose the max 7 of them. In case where no LEGAL move is found in a row, we simply replace it with a 0 value and represent the action as [0,0] which is not a legal move and doesn’t have any effect on the environment.</a:t>
            </a:r>
            <a:endParaRPr/>
          </a:p>
        </p:txBody>
      </p:sp>
      <p:sp>
        <p:nvSpPr>
          <p:cNvPr id="273" name="Google Shape;273;p30"/>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and Testing Process</a:t>
            </a:r>
            <a:endParaRPr/>
          </a:p>
        </p:txBody>
      </p:sp>
      <p:sp>
        <p:nvSpPr>
          <p:cNvPr id="279" name="Google Shape;279;p31"/>
          <p:cNvSpPr txBox="1"/>
          <p:nvPr>
            <p:ph idx="1" type="body"/>
          </p:nvPr>
        </p:nvSpPr>
        <p:spPr>
          <a:xfrm>
            <a:off x="819150" y="1896525"/>
            <a:ext cx="7505700" cy="257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main focus was getting a good result </a:t>
            </a:r>
            <a:r>
              <a:rPr lang="en"/>
              <a:t>against</a:t>
            </a:r>
            <a:r>
              <a:rPr lang="en"/>
              <a:t> random agent first. Most of the time was spent on training, testing, and finding best possible model </a:t>
            </a:r>
            <a:r>
              <a:rPr lang="en"/>
              <a:t>against</a:t>
            </a:r>
            <a:r>
              <a:rPr lang="en"/>
              <a:t> random agent</a:t>
            </a:r>
            <a:r>
              <a:rPr lang="en"/>
              <a:t>.</a:t>
            </a:r>
            <a:br>
              <a:rPr lang="en"/>
            </a:br>
            <a:endParaRPr/>
          </a:p>
          <a:p>
            <a:pPr indent="-311150" lvl="0" marL="457200" rtl="0" algn="l">
              <a:spcBef>
                <a:spcPts val="0"/>
              </a:spcBef>
              <a:spcAft>
                <a:spcPts val="0"/>
              </a:spcAft>
              <a:buSzPts val="1300"/>
              <a:buChar char="●"/>
            </a:pPr>
            <a:r>
              <a:rPr lang="en"/>
              <a:t>We use win rates to </a:t>
            </a:r>
            <a:r>
              <a:rPr lang="en"/>
              <a:t>measure</a:t>
            </a:r>
            <a:r>
              <a:rPr lang="en"/>
              <a:t> success for each extension.</a:t>
            </a:r>
            <a:br>
              <a:rPr lang="en"/>
            </a:br>
            <a:endParaRPr/>
          </a:p>
          <a:p>
            <a:pPr indent="-311150" lvl="0" marL="457200" rtl="0" algn="l">
              <a:spcBef>
                <a:spcPts val="0"/>
              </a:spcBef>
              <a:spcAft>
                <a:spcPts val="0"/>
              </a:spcAft>
              <a:buSzPts val="1300"/>
              <a:buChar char="●"/>
            </a:pPr>
            <a:r>
              <a:rPr lang="en"/>
              <a:t>For training data, we use win rates of the last 100 games as the benchmark. We save the model at the peak win rate for each training session and then test it.</a:t>
            </a:r>
            <a:endParaRPr/>
          </a:p>
        </p:txBody>
      </p:sp>
      <p:sp>
        <p:nvSpPr>
          <p:cNvPr id="280" name="Google Shape;280;p31"/>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 </a:t>
            </a:r>
            <a:endParaRPr/>
          </a:p>
        </p:txBody>
      </p:sp>
      <p:sp>
        <p:nvSpPr>
          <p:cNvPr id="139" name="Google Shape;139;p14"/>
          <p:cNvSpPr txBox="1"/>
          <p:nvPr>
            <p:ph idx="1" type="body"/>
          </p:nvPr>
        </p:nvSpPr>
        <p:spPr>
          <a:xfrm>
            <a:off x="819150" y="1642050"/>
            <a:ext cx="7505700" cy="279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u="sng"/>
              <a:t>Sponsors: Rebecca Broadway, Tanner Lindbloom</a:t>
            </a:r>
            <a:endParaRPr sz="1800" u="sng"/>
          </a:p>
          <a:p>
            <a:pPr indent="0" lvl="0" marL="0" rtl="0" algn="l">
              <a:spcBef>
                <a:spcPts val="1200"/>
              </a:spcBef>
              <a:spcAft>
                <a:spcPts val="0"/>
              </a:spcAft>
              <a:buNone/>
            </a:pPr>
            <a:r>
              <a:rPr lang="en" sz="1500"/>
              <a:t>Goal:</a:t>
            </a:r>
            <a:endParaRPr sz="1500"/>
          </a:p>
          <a:p>
            <a:pPr indent="-323850" lvl="0" marL="457200" rtl="0" algn="l">
              <a:spcBef>
                <a:spcPts val="1200"/>
              </a:spcBef>
              <a:spcAft>
                <a:spcPts val="0"/>
              </a:spcAft>
              <a:buSzPts val="1500"/>
              <a:buChar char="●"/>
            </a:pPr>
            <a:r>
              <a:rPr lang="en" sz="1500"/>
              <a:t>Create a program that will learn how to play a turn-based strategy game.</a:t>
            </a:r>
            <a:endParaRPr sz="1500"/>
          </a:p>
          <a:p>
            <a:pPr indent="-311150" lvl="1" marL="914400" rtl="0" algn="l">
              <a:spcBef>
                <a:spcPts val="0"/>
              </a:spcBef>
              <a:spcAft>
                <a:spcPts val="0"/>
              </a:spcAft>
              <a:buSzPts val="1300"/>
              <a:buChar char="○"/>
            </a:pPr>
            <a:r>
              <a:rPr lang="en" sz="1300"/>
              <a:t>And be good at the game!</a:t>
            </a:r>
            <a:endParaRPr sz="1300"/>
          </a:p>
          <a:p>
            <a:pPr indent="0" lvl="0" marL="0" rtl="0" algn="l">
              <a:spcBef>
                <a:spcPts val="1200"/>
              </a:spcBef>
              <a:spcAft>
                <a:spcPts val="0"/>
              </a:spcAft>
              <a:buNone/>
            </a:pPr>
            <a:r>
              <a:rPr lang="en" sz="1500"/>
              <a:t>How to reach the goal:</a:t>
            </a:r>
            <a:endParaRPr sz="1500"/>
          </a:p>
          <a:p>
            <a:pPr indent="-323850" lvl="0" marL="457200" rtl="0" algn="l">
              <a:spcBef>
                <a:spcPts val="1200"/>
              </a:spcBef>
              <a:spcAft>
                <a:spcPts val="0"/>
              </a:spcAft>
              <a:buSzPts val="1500"/>
              <a:buChar char="●"/>
            </a:pPr>
            <a:r>
              <a:rPr lang="en" sz="1500"/>
              <a:t>We created multiple agents using different reinforcement learning techniques.</a:t>
            </a:r>
            <a:endParaRPr sz="1500"/>
          </a:p>
          <a:p>
            <a:pPr indent="0" lvl="0" marL="0" rtl="0" algn="l">
              <a:spcBef>
                <a:spcPts val="1200"/>
              </a:spcBef>
              <a:spcAft>
                <a:spcPts val="1200"/>
              </a:spcAft>
              <a:buNone/>
            </a:pPr>
            <a:r>
              <a:t/>
            </a:r>
            <a:endParaRPr/>
          </a:p>
        </p:txBody>
      </p:sp>
      <p:sp>
        <p:nvSpPr>
          <p:cNvPr id="140" name="Google Shape;140;p14"/>
          <p:cNvSpPr txBox="1"/>
          <p:nvPr/>
        </p:nvSpPr>
        <p:spPr>
          <a:xfrm>
            <a:off x="150875" y="45292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b="1">
              <a:solidFill>
                <a:srgbClr val="B7B7B7"/>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and Testing Process (cont)</a:t>
            </a:r>
            <a:endParaRPr/>
          </a:p>
        </p:txBody>
      </p:sp>
      <p:sp>
        <p:nvSpPr>
          <p:cNvPr id="286" name="Google Shape;286;p32"/>
          <p:cNvSpPr txBox="1"/>
          <p:nvPr>
            <p:ph idx="1" type="body"/>
          </p:nvPr>
        </p:nvSpPr>
        <p:spPr>
          <a:xfrm>
            <a:off x="819150" y="1674425"/>
            <a:ext cx="7505700" cy="309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For testing data, we run the saved model for 500 games and pick the win rate at the end, as win rate should already have converged at this point during testing.</a:t>
            </a:r>
            <a:br>
              <a:rPr lang="en"/>
            </a:br>
            <a:endParaRPr/>
          </a:p>
          <a:p>
            <a:pPr indent="-311150" lvl="0" marL="457200" rtl="0" algn="l">
              <a:spcBef>
                <a:spcPts val="0"/>
              </a:spcBef>
              <a:spcAft>
                <a:spcPts val="0"/>
              </a:spcAft>
              <a:buSzPts val="1300"/>
              <a:buChar char="●"/>
            </a:pPr>
            <a:r>
              <a:rPr lang="en"/>
              <a:t>If testing data has a high win rate (&gt;90%), then we decide the model doesn’t need further training.</a:t>
            </a:r>
            <a:br>
              <a:rPr lang="en"/>
            </a:br>
            <a:endParaRPr/>
          </a:p>
          <a:p>
            <a:pPr indent="-311150" lvl="0" marL="457200" rtl="0" algn="l">
              <a:spcBef>
                <a:spcPts val="0"/>
              </a:spcBef>
              <a:spcAft>
                <a:spcPts val="0"/>
              </a:spcAft>
              <a:buSzPts val="1300"/>
              <a:buChar char="●"/>
            </a:pPr>
            <a:r>
              <a:rPr lang="en"/>
              <a:t>For training against discernable agents, we chose the best model against random agent and train with low exploration rate against each of the given discernible agent so that we don’t compromise with the win rate against random agents too much.</a:t>
            </a:r>
            <a:br>
              <a:rPr lang="en"/>
            </a:br>
            <a:endParaRPr/>
          </a:p>
          <a:p>
            <a:pPr indent="-311150" lvl="0" marL="457200" rtl="0" algn="l">
              <a:spcBef>
                <a:spcPts val="0"/>
              </a:spcBef>
              <a:spcAft>
                <a:spcPts val="0"/>
              </a:spcAft>
              <a:buSzPts val="1300"/>
              <a:buChar char="●"/>
            </a:pPr>
            <a:r>
              <a:rPr lang="en"/>
              <a:t>We also terminate the training session early if we get a good result (peak found). In most cases, it happens anywhere from 5000 games to 20000 games, so some of the graphs for training data may have different amounts of training episodes.</a:t>
            </a:r>
            <a:endParaRPr/>
          </a:p>
        </p:txBody>
      </p:sp>
      <p:sp>
        <p:nvSpPr>
          <p:cNvPr id="287" name="Google Shape;287;p32"/>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Hyperparameters</a:t>
            </a:r>
            <a:endParaRPr/>
          </a:p>
        </p:txBody>
      </p:sp>
      <p:graphicFrame>
        <p:nvGraphicFramePr>
          <p:cNvPr id="293" name="Google Shape;293;p33"/>
          <p:cNvGraphicFramePr/>
          <p:nvPr/>
        </p:nvGraphicFramePr>
        <p:xfrm>
          <a:off x="952500" y="2000250"/>
          <a:ext cx="3000000" cy="3000000"/>
        </p:xfrm>
        <a:graphic>
          <a:graphicData uri="http://schemas.openxmlformats.org/drawingml/2006/table">
            <a:tbl>
              <a:tblPr>
                <a:noFill/>
                <a:tableStyleId>{015E1860-61F8-4B8E-BA8E-182FDABD8AAD}</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Base DQN</a:t>
                      </a:r>
                      <a:endParaRPr/>
                    </a:p>
                  </a:txBody>
                  <a:tcPr marT="91425" marB="91425" marR="91425" marL="91425"/>
                </a:tc>
                <a:tc>
                  <a:txBody>
                    <a:bodyPr/>
                    <a:lstStyle/>
                    <a:p>
                      <a:pPr indent="0" lvl="0" marL="0" rtl="0" algn="ctr">
                        <a:spcBef>
                          <a:spcPts val="0"/>
                        </a:spcBef>
                        <a:spcAft>
                          <a:spcPts val="0"/>
                        </a:spcAft>
                        <a:buNone/>
                      </a:pPr>
                      <a:r>
                        <a:rPr lang="en"/>
                        <a:t>Double DQN</a:t>
                      </a:r>
                      <a:endParaRPr/>
                    </a:p>
                  </a:txBody>
                  <a:tcPr marT="91425" marB="91425" marR="91425" marL="91425"/>
                </a:tc>
                <a:tc>
                  <a:txBody>
                    <a:bodyPr/>
                    <a:lstStyle/>
                    <a:p>
                      <a:pPr indent="0" lvl="0" marL="0" rtl="0" algn="ctr">
                        <a:spcBef>
                          <a:spcPts val="0"/>
                        </a:spcBef>
                        <a:spcAft>
                          <a:spcPts val="0"/>
                        </a:spcAft>
                        <a:buNone/>
                      </a:pPr>
                      <a:r>
                        <a:rPr lang="en"/>
                        <a:t>Dueling DQN</a:t>
                      </a:r>
                      <a:endParaRPr/>
                    </a:p>
                  </a:txBody>
                  <a:tcPr marT="91425" marB="91425" marR="91425" marL="91425"/>
                </a:tc>
                <a:tc>
                  <a:txBody>
                    <a:bodyPr/>
                    <a:lstStyle/>
                    <a:p>
                      <a:pPr indent="0" lvl="0" marL="0" rtl="0" algn="ctr">
                        <a:spcBef>
                          <a:spcPts val="0"/>
                        </a:spcBef>
                        <a:spcAft>
                          <a:spcPts val="0"/>
                        </a:spcAft>
                        <a:buNone/>
                      </a:pPr>
                      <a:r>
                        <a:rPr lang="en"/>
                        <a:t>PER DQN</a:t>
                      </a:r>
                      <a:endParaRPr/>
                    </a:p>
                  </a:txBody>
                  <a:tcPr marT="91425" marB="91425" marR="91425" marL="91425"/>
                </a:tc>
              </a:tr>
              <a:tr h="381000">
                <a:tc>
                  <a:txBody>
                    <a:bodyPr/>
                    <a:lstStyle/>
                    <a:p>
                      <a:pPr indent="0" lvl="0" marL="0" rtl="0" algn="ctr">
                        <a:spcBef>
                          <a:spcPts val="0"/>
                        </a:spcBef>
                        <a:spcAft>
                          <a:spcPts val="0"/>
                        </a:spcAft>
                        <a:buNone/>
                      </a:pPr>
                      <a:r>
                        <a:rPr lang="en"/>
                        <a:t>Min Epsilon</a:t>
                      </a:r>
                      <a:endParaRPr/>
                    </a:p>
                  </a:txBody>
                  <a:tcPr marT="91425" marB="91425" marR="91425" marL="91425"/>
                </a:tc>
                <a:tc>
                  <a:txBody>
                    <a:bodyPr/>
                    <a:lstStyle/>
                    <a:p>
                      <a:pPr indent="0" lvl="0" marL="0" rtl="0" algn="ctr">
                        <a:spcBef>
                          <a:spcPts val="0"/>
                        </a:spcBef>
                        <a:spcAft>
                          <a:spcPts val="0"/>
                        </a:spcAft>
                        <a:buNone/>
                      </a:pPr>
                      <a:r>
                        <a:rPr lang="en"/>
                        <a:t>0.01</a:t>
                      </a:r>
                      <a:endParaRPr/>
                    </a:p>
                  </a:txBody>
                  <a:tcPr marT="91425" marB="91425" marR="91425" marL="91425"/>
                </a:tc>
                <a:tc>
                  <a:txBody>
                    <a:bodyPr/>
                    <a:lstStyle/>
                    <a:p>
                      <a:pPr indent="0" lvl="0" marL="0" rtl="0" algn="ctr">
                        <a:spcBef>
                          <a:spcPts val="0"/>
                        </a:spcBef>
                        <a:spcAft>
                          <a:spcPts val="0"/>
                        </a:spcAft>
                        <a:buNone/>
                      </a:pPr>
                      <a:r>
                        <a:rPr lang="en"/>
                        <a:t>0.01</a:t>
                      </a:r>
                      <a:endParaRPr/>
                    </a:p>
                  </a:txBody>
                  <a:tcPr marT="91425" marB="91425" marR="91425" marL="91425"/>
                </a:tc>
                <a:tc>
                  <a:txBody>
                    <a:bodyPr/>
                    <a:lstStyle/>
                    <a:p>
                      <a:pPr indent="0" lvl="0" marL="0" rtl="0" algn="ctr">
                        <a:spcBef>
                          <a:spcPts val="0"/>
                        </a:spcBef>
                        <a:spcAft>
                          <a:spcPts val="0"/>
                        </a:spcAft>
                        <a:buNone/>
                      </a:pPr>
                      <a:r>
                        <a:rPr lang="en"/>
                        <a:t>0.01</a:t>
                      </a:r>
                      <a:endParaRPr/>
                    </a:p>
                  </a:txBody>
                  <a:tcPr marT="91425" marB="91425" marR="91425" marL="91425"/>
                </a:tc>
                <a:tc>
                  <a:txBody>
                    <a:bodyPr/>
                    <a:lstStyle/>
                    <a:p>
                      <a:pPr indent="0" lvl="0" marL="0" rtl="0" algn="ctr">
                        <a:spcBef>
                          <a:spcPts val="0"/>
                        </a:spcBef>
                        <a:spcAft>
                          <a:spcPts val="0"/>
                        </a:spcAft>
                        <a:buNone/>
                      </a:pPr>
                      <a:r>
                        <a:rPr lang="en"/>
                        <a:t>0.01</a:t>
                      </a:r>
                      <a:endParaRPr/>
                    </a:p>
                  </a:txBody>
                  <a:tcPr marT="91425" marB="91425" marR="91425" marL="91425"/>
                </a:tc>
              </a:tr>
              <a:tr h="381000">
                <a:tc>
                  <a:txBody>
                    <a:bodyPr/>
                    <a:lstStyle/>
                    <a:p>
                      <a:pPr indent="0" lvl="0" marL="0" rtl="0" algn="ctr">
                        <a:spcBef>
                          <a:spcPts val="0"/>
                        </a:spcBef>
                        <a:spcAft>
                          <a:spcPts val="0"/>
                        </a:spcAft>
                        <a:buNone/>
                      </a:pPr>
                      <a:r>
                        <a:rPr lang="en"/>
                        <a:t>Gamma</a:t>
                      </a:r>
                      <a:endParaRPr/>
                    </a:p>
                  </a:txBody>
                  <a:tcPr marT="91425" marB="91425" marR="91425" marL="91425"/>
                </a:tc>
                <a:tc>
                  <a:txBody>
                    <a:bodyPr/>
                    <a:lstStyle/>
                    <a:p>
                      <a:pPr indent="0" lvl="0" marL="0" rtl="0" algn="ctr">
                        <a:spcBef>
                          <a:spcPts val="0"/>
                        </a:spcBef>
                        <a:spcAft>
                          <a:spcPts val="0"/>
                        </a:spcAft>
                        <a:buNone/>
                      </a:pPr>
                      <a:r>
                        <a:rPr lang="en"/>
                        <a:t>0.95</a:t>
                      </a:r>
                      <a:endParaRPr/>
                    </a:p>
                  </a:txBody>
                  <a:tcPr marT="91425" marB="91425" marR="91425" marL="91425"/>
                </a:tc>
                <a:tc>
                  <a:txBody>
                    <a:bodyPr/>
                    <a:lstStyle/>
                    <a:p>
                      <a:pPr indent="0" lvl="0" marL="0" rtl="0" algn="ctr">
                        <a:spcBef>
                          <a:spcPts val="0"/>
                        </a:spcBef>
                        <a:spcAft>
                          <a:spcPts val="0"/>
                        </a:spcAft>
                        <a:buNone/>
                      </a:pPr>
                      <a:r>
                        <a:rPr lang="en"/>
                        <a:t>0.95</a:t>
                      </a:r>
                      <a:endParaRPr/>
                    </a:p>
                  </a:txBody>
                  <a:tcPr marT="91425" marB="91425" marR="91425" marL="91425"/>
                </a:tc>
                <a:tc>
                  <a:txBody>
                    <a:bodyPr/>
                    <a:lstStyle/>
                    <a:p>
                      <a:pPr indent="0" lvl="0" marL="0" rtl="0" algn="ctr">
                        <a:spcBef>
                          <a:spcPts val="0"/>
                        </a:spcBef>
                        <a:spcAft>
                          <a:spcPts val="0"/>
                        </a:spcAft>
                        <a:buNone/>
                      </a:pPr>
                      <a:r>
                        <a:rPr lang="en"/>
                        <a:t>0.95</a:t>
                      </a:r>
                      <a:endParaRPr/>
                    </a:p>
                  </a:txBody>
                  <a:tcPr marT="91425" marB="91425" marR="91425" marL="91425"/>
                </a:tc>
                <a:tc>
                  <a:txBody>
                    <a:bodyPr/>
                    <a:lstStyle/>
                    <a:p>
                      <a:pPr indent="0" lvl="0" marL="0" rtl="0" algn="ctr">
                        <a:spcBef>
                          <a:spcPts val="0"/>
                        </a:spcBef>
                        <a:spcAft>
                          <a:spcPts val="0"/>
                        </a:spcAft>
                        <a:buNone/>
                      </a:pPr>
                      <a:r>
                        <a:rPr lang="en"/>
                        <a:t>0.95</a:t>
                      </a:r>
                      <a:endParaRPr/>
                    </a:p>
                  </a:txBody>
                  <a:tcPr marT="91425" marB="91425" marR="91425" marL="91425"/>
                </a:tc>
              </a:tr>
            </a:tbl>
          </a:graphicData>
        </a:graphic>
      </p:graphicFrame>
      <p:sp>
        <p:nvSpPr>
          <p:cNvPr id="294" name="Google Shape;294;p33"/>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 DQN</a:t>
            </a:r>
            <a:endParaRPr/>
          </a:p>
        </p:txBody>
      </p:sp>
      <p:pic>
        <p:nvPicPr>
          <p:cNvPr id="300" name="Google Shape;300;p34"/>
          <p:cNvPicPr preferRelativeResize="0"/>
          <p:nvPr/>
        </p:nvPicPr>
        <p:blipFill>
          <a:blip r:embed="rId3">
            <a:alphaModFix/>
          </a:blip>
          <a:stretch>
            <a:fillRect/>
          </a:stretch>
        </p:blipFill>
        <p:spPr>
          <a:xfrm>
            <a:off x="4293675" y="1384575"/>
            <a:ext cx="3894650" cy="2921000"/>
          </a:xfrm>
          <a:prstGeom prst="rect">
            <a:avLst/>
          </a:prstGeom>
          <a:noFill/>
          <a:ln>
            <a:noFill/>
          </a:ln>
        </p:spPr>
      </p:pic>
      <p:pic>
        <p:nvPicPr>
          <p:cNvPr id="301" name="Google Shape;301;p34"/>
          <p:cNvPicPr preferRelativeResize="0"/>
          <p:nvPr/>
        </p:nvPicPr>
        <p:blipFill>
          <a:blip r:embed="rId4">
            <a:alphaModFix/>
          </a:blip>
          <a:stretch>
            <a:fillRect/>
          </a:stretch>
        </p:blipFill>
        <p:spPr>
          <a:xfrm>
            <a:off x="547325" y="1384575"/>
            <a:ext cx="3988875" cy="2991656"/>
          </a:xfrm>
          <a:prstGeom prst="rect">
            <a:avLst/>
          </a:prstGeom>
          <a:noFill/>
          <a:ln>
            <a:noFill/>
          </a:ln>
        </p:spPr>
      </p:pic>
      <p:sp>
        <p:nvSpPr>
          <p:cNvPr id="302" name="Google Shape;302;p34"/>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Double DQN</a:t>
            </a:r>
            <a:endParaRPr/>
          </a:p>
        </p:txBody>
      </p:sp>
      <p:sp>
        <p:nvSpPr>
          <p:cNvPr id="308" name="Google Shape;308;p35"/>
          <p:cNvSpPr txBox="1"/>
          <p:nvPr>
            <p:ph idx="1" type="body"/>
          </p:nvPr>
        </p:nvSpPr>
        <p:spPr>
          <a:xfrm>
            <a:off x="819150" y="2010225"/>
            <a:ext cx="7505700" cy="1157400"/>
          </a:xfrm>
          <a:prstGeom prst="rect">
            <a:avLst/>
          </a:prstGeom>
        </p:spPr>
        <p:txBody>
          <a:bodyPr anchorCtr="0" anchor="t" bIns="91425" lIns="91425" spcFirstLastPara="1" rIns="91425" wrap="square" tIns="91425">
            <a:normAutofit lnSpcReduction="10000"/>
          </a:bodyPr>
          <a:lstStyle/>
          <a:p>
            <a:pPr indent="-311150" lvl="0" marL="457200" rtl="0" algn="l">
              <a:lnSpc>
                <a:spcPct val="100000"/>
              </a:lnSpc>
              <a:spcBef>
                <a:spcPts val="0"/>
              </a:spcBef>
              <a:spcAft>
                <a:spcPts val="0"/>
              </a:spcAft>
              <a:buClr>
                <a:srgbClr val="000000"/>
              </a:buClr>
              <a:buSzPts val="1300"/>
              <a:buChar char="●"/>
            </a:pPr>
            <a:r>
              <a:rPr lang="en">
                <a:solidFill>
                  <a:srgbClr val="000000"/>
                </a:solidFill>
              </a:rPr>
              <a:t>Base DQN use a single neural net to approximate current Q value of an action and the target Q value at the same time, which causes the model to overestimate bias and leads to unstable training.</a:t>
            </a:r>
            <a:br>
              <a:rPr lang="en">
                <a:solidFill>
                  <a:srgbClr val="000000"/>
                </a:solidFill>
              </a:rPr>
            </a:br>
            <a:endParaRPr>
              <a:solidFill>
                <a:srgbClr val="000000"/>
              </a:solidFill>
            </a:endParaRPr>
          </a:p>
          <a:p>
            <a:pPr indent="-311150" lvl="0" marL="457200" rtl="0" algn="l">
              <a:lnSpc>
                <a:spcPct val="100000"/>
              </a:lnSpc>
              <a:spcBef>
                <a:spcPts val="0"/>
              </a:spcBef>
              <a:spcAft>
                <a:spcPts val="0"/>
              </a:spcAft>
              <a:buClr>
                <a:srgbClr val="000000"/>
              </a:buClr>
              <a:buSzPts val="1300"/>
              <a:buChar char="●"/>
            </a:pPr>
            <a:r>
              <a:rPr lang="en">
                <a:solidFill>
                  <a:srgbClr val="000000"/>
                </a:solidFill>
              </a:rPr>
              <a:t>Double DQN uses 2 networks: a </a:t>
            </a:r>
            <a:r>
              <a:rPr b="1" lang="en">
                <a:solidFill>
                  <a:srgbClr val="000000"/>
                </a:solidFill>
              </a:rPr>
              <a:t>policy network</a:t>
            </a:r>
            <a:r>
              <a:rPr lang="en">
                <a:solidFill>
                  <a:srgbClr val="000000"/>
                </a:solidFill>
              </a:rPr>
              <a:t> for estimating current Q, and a </a:t>
            </a:r>
            <a:r>
              <a:rPr b="1" lang="en">
                <a:solidFill>
                  <a:srgbClr val="000000"/>
                </a:solidFill>
              </a:rPr>
              <a:t>target network</a:t>
            </a:r>
            <a:r>
              <a:rPr lang="en">
                <a:solidFill>
                  <a:srgbClr val="000000"/>
                </a:solidFill>
              </a:rPr>
              <a:t> that is updated periodically to estimate target Q.</a:t>
            </a:r>
            <a:endParaRPr sz="1400"/>
          </a:p>
        </p:txBody>
      </p:sp>
      <p:sp>
        <p:nvSpPr>
          <p:cNvPr id="309" name="Google Shape;309;p35"/>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Double DQN</a:t>
            </a:r>
            <a:endParaRPr/>
          </a:p>
        </p:txBody>
      </p:sp>
      <p:pic>
        <p:nvPicPr>
          <p:cNvPr id="315" name="Google Shape;315;p36"/>
          <p:cNvPicPr preferRelativeResize="0"/>
          <p:nvPr/>
        </p:nvPicPr>
        <p:blipFill>
          <a:blip r:embed="rId3">
            <a:alphaModFix/>
          </a:blip>
          <a:stretch>
            <a:fillRect/>
          </a:stretch>
        </p:blipFill>
        <p:spPr>
          <a:xfrm>
            <a:off x="765525" y="1441925"/>
            <a:ext cx="4057125" cy="3042850"/>
          </a:xfrm>
          <a:prstGeom prst="rect">
            <a:avLst/>
          </a:prstGeom>
          <a:noFill/>
          <a:ln>
            <a:noFill/>
          </a:ln>
        </p:spPr>
      </p:pic>
      <p:pic>
        <p:nvPicPr>
          <p:cNvPr id="316" name="Google Shape;316;p36"/>
          <p:cNvPicPr preferRelativeResize="0"/>
          <p:nvPr/>
        </p:nvPicPr>
        <p:blipFill>
          <a:blip r:embed="rId4">
            <a:alphaModFix/>
          </a:blip>
          <a:stretch>
            <a:fillRect/>
          </a:stretch>
        </p:blipFill>
        <p:spPr>
          <a:xfrm>
            <a:off x="4660400" y="1476362"/>
            <a:ext cx="3817850" cy="2973976"/>
          </a:xfrm>
          <a:prstGeom prst="rect">
            <a:avLst/>
          </a:prstGeom>
          <a:noFill/>
          <a:ln>
            <a:noFill/>
          </a:ln>
        </p:spPr>
      </p:pic>
      <p:sp>
        <p:nvSpPr>
          <p:cNvPr id="317" name="Google Shape;317;p36"/>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Dueling DQN</a:t>
            </a:r>
            <a:endParaRPr/>
          </a:p>
        </p:txBody>
      </p:sp>
      <p:sp>
        <p:nvSpPr>
          <p:cNvPr id="323" name="Google Shape;323;p37"/>
          <p:cNvSpPr txBox="1"/>
          <p:nvPr>
            <p:ph idx="1" type="body"/>
          </p:nvPr>
        </p:nvSpPr>
        <p:spPr>
          <a:xfrm>
            <a:off x="819150" y="1990725"/>
            <a:ext cx="4075200" cy="21396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Clr>
                <a:srgbClr val="000000"/>
              </a:buClr>
              <a:buSzPts val="1300"/>
              <a:buChar char="●"/>
            </a:pPr>
            <a:r>
              <a:rPr lang="en">
                <a:solidFill>
                  <a:srgbClr val="000000"/>
                </a:solidFill>
              </a:rPr>
              <a:t>Split the DQN network into a </a:t>
            </a:r>
            <a:r>
              <a:rPr b="1" lang="en">
                <a:solidFill>
                  <a:srgbClr val="000000"/>
                </a:solidFill>
              </a:rPr>
              <a:t>value network</a:t>
            </a:r>
            <a:r>
              <a:rPr lang="en">
                <a:solidFill>
                  <a:srgbClr val="000000"/>
                </a:solidFill>
              </a:rPr>
              <a:t> and </a:t>
            </a:r>
            <a:r>
              <a:rPr b="1" lang="en">
                <a:solidFill>
                  <a:srgbClr val="000000"/>
                </a:solidFill>
              </a:rPr>
              <a:t>advantage network</a:t>
            </a:r>
            <a:r>
              <a:rPr lang="en">
                <a:solidFill>
                  <a:srgbClr val="000000"/>
                </a:solidFill>
              </a:rPr>
              <a:t>.</a:t>
            </a:r>
            <a:br>
              <a:rPr lang="en">
                <a:solidFill>
                  <a:srgbClr val="000000"/>
                </a:solidFill>
              </a:rPr>
            </a:br>
            <a:endParaRPr>
              <a:solidFill>
                <a:srgbClr val="000000"/>
              </a:solidFill>
            </a:endParaRPr>
          </a:p>
          <a:p>
            <a:pPr indent="-311150" lvl="0" marL="457200" rtl="0" algn="l">
              <a:lnSpc>
                <a:spcPct val="100000"/>
              </a:lnSpc>
              <a:spcBef>
                <a:spcPts val="0"/>
              </a:spcBef>
              <a:spcAft>
                <a:spcPts val="0"/>
              </a:spcAft>
              <a:buClr>
                <a:srgbClr val="000000"/>
              </a:buClr>
              <a:buSzPts val="1300"/>
              <a:buChar char="●"/>
            </a:pPr>
            <a:r>
              <a:rPr lang="en">
                <a:solidFill>
                  <a:srgbClr val="000000"/>
                </a:solidFill>
              </a:rPr>
              <a:t>Value network estimates the value of a given state.</a:t>
            </a:r>
            <a:br>
              <a:rPr lang="en">
                <a:solidFill>
                  <a:srgbClr val="000000"/>
                </a:solidFill>
              </a:rPr>
            </a:br>
            <a:endParaRPr>
              <a:solidFill>
                <a:srgbClr val="000000"/>
              </a:solidFill>
            </a:endParaRPr>
          </a:p>
          <a:p>
            <a:pPr indent="-311150" lvl="0" marL="457200" rtl="0" algn="l">
              <a:lnSpc>
                <a:spcPct val="100000"/>
              </a:lnSpc>
              <a:spcBef>
                <a:spcPts val="0"/>
              </a:spcBef>
              <a:spcAft>
                <a:spcPts val="0"/>
              </a:spcAft>
              <a:buClr>
                <a:srgbClr val="000000"/>
              </a:buClr>
              <a:buSzPts val="1300"/>
              <a:buChar char="●"/>
            </a:pPr>
            <a:r>
              <a:rPr lang="en">
                <a:solidFill>
                  <a:srgbClr val="000000"/>
                </a:solidFill>
              </a:rPr>
              <a:t>Advantage network estimates what action is more favorable to take at a given state</a:t>
            </a:r>
            <a:endParaRPr sz="1400"/>
          </a:p>
        </p:txBody>
      </p:sp>
      <p:grpSp>
        <p:nvGrpSpPr>
          <p:cNvPr id="324" name="Google Shape;324;p37"/>
          <p:cNvGrpSpPr/>
          <p:nvPr/>
        </p:nvGrpSpPr>
        <p:grpSpPr>
          <a:xfrm>
            <a:off x="5309125" y="1990725"/>
            <a:ext cx="3549800" cy="1671425"/>
            <a:chOff x="6248600" y="2091150"/>
            <a:chExt cx="3549800" cy="1671425"/>
          </a:xfrm>
        </p:grpSpPr>
        <p:pic>
          <p:nvPicPr>
            <p:cNvPr id="325" name="Google Shape;325;p37"/>
            <p:cNvPicPr preferRelativeResize="0"/>
            <p:nvPr/>
          </p:nvPicPr>
          <p:blipFill>
            <a:blip r:embed="rId3">
              <a:alphaModFix/>
            </a:blip>
            <a:stretch>
              <a:fillRect/>
            </a:stretch>
          </p:blipFill>
          <p:spPr>
            <a:xfrm>
              <a:off x="6248600" y="2091150"/>
              <a:ext cx="2275725" cy="1671425"/>
            </a:xfrm>
            <a:prstGeom prst="rect">
              <a:avLst/>
            </a:prstGeom>
            <a:noFill/>
            <a:ln>
              <a:noFill/>
            </a:ln>
          </p:spPr>
        </p:pic>
        <p:sp>
          <p:nvSpPr>
            <p:cNvPr id="326" name="Google Shape;326;p37"/>
            <p:cNvSpPr txBox="1"/>
            <p:nvPr/>
          </p:nvSpPr>
          <p:spPr>
            <a:xfrm>
              <a:off x="8427100" y="2311525"/>
              <a:ext cx="8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DQN</a:t>
              </a:r>
              <a:endParaRPr>
                <a:latin typeface="Calibri"/>
                <a:ea typeface="Calibri"/>
                <a:cs typeface="Calibri"/>
                <a:sym typeface="Calibri"/>
              </a:endParaRPr>
            </a:p>
          </p:txBody>
        </p:sp>
        <p:sp>
          <p:nvSpPr>
            <p:cNvPr id="327" name="Google Shape;327;p37"/>
            <p:cNvSpPr txBox="1"/>
            <p:nvPr/>
          </p:nvSpPr>
          <p:spPr>
            <a:xfrm>
              <a:off x="8427100" y="3122625"/>
              <a:ext cx="13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Dueling DQN</a:t>
              </a:r>
              <a:endParaRPr>
                <a:latin typeface="Calibri"/>
                <a:ea typeface="Calibri"/>
                <a:cs typeface="Calibri"/>
                <a:sym typeface="Calibri"/>
              </a:endParaRPr>
            </a:p>
          </p:txBody>
        </p:sp>
      </p:grpSp>
      <p:sp>
        <p:nvSpPr>
          <p:cNvPr id="328" name="Google Shape;328;p37"/>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Dueling DQN</a:t>
            </a:r>
            <a:endParaRPr/>
          </a:p>
        </p:txBody>
      </p:sp>
      <p:sp>
        <p:nvSpPr>
          <p:cNvPr id="334" name="Google Shape;334;p38"/>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pic>
        <p:nvPicPr>
          <p:cNvPr id="335" name="Google Shape;335;p38"/>
          <p:cNvPicPr preferRelativeResize="0"/>
          <p:nvPr/>
        </p:nvPicPr>
        <p:blipFill>
          <a:blip r:embed="rId3">
            <a:alphaModFix/>
          </a:blip>
          <a:stretch>
            <a:fillRect/>
          </a:stretch>
        </p:blipFill>
        <p:spPr>
          <a:xfrm>
            <a:off x="619200" y="1490000"/>
            <a:ext cx="4052325" cy="3039250"/>
          </a:xfrm>
          <a:prstGeom prst="rect">
            <a:avLst/>
          </a:prstGeom>
          <a:noFill/>
          <a:ln>
            <a:noFill/>
          </a:ln>
        </p:spPr>
      </p:pic>
      <p:pic>
        <p:nvPicPr>
          <p:cNvPr id="336" name="Google Shape;336;p38"/>
          <p:cNvPicPr preferRelativeResize="0"/>
          <p:nvPr/>
        </p:nvPicPr>
        <p:blipFill>
          <a:blip r:embed="rId4">
            <a:alphaModFix/>
          </a:blip>
          <a:stretch>
            <a:fillRect/>
          </a:stretch>
        </p:blipFill>
        <p:spPr>
          <a:xfrm>
            <a:off x="4619125" y="1490000"/>
            <a:ext cx="3824774" cy="3019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Prioritized Experience Replay</a:t>
            </a:r>
            <a:endParaRPr/>
          </a:p>
        </p:txBody>
      </p:sp>
      <p:sp>
        <p:nvSpPr>
          <p:cNvPr id="342" name="Google Shape;342;p39"/>
          <p:cNvSpPr txBox="1"/>
          <p:nvPr>
            <p:ph idx="1" type="body"/>
          </p:nvPr>
        </p:nvSpPr>
        <p:spPr>
          <a:xfrm>
            <a:off x="819150" y="1990725"/>
            <a:ext cx="4719300" cy="24480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Clr>
                <a:srgbClr val="000000"/>
              </a:buClr>
              <a:buSzPts val="1300"/>
              <a:buChar char="●"/>
            </a:pPr>
            <a:r>
              <a:rPr lang="en">
                <a:solidFill>
                  <a:srgbClr val="000000"/>
                </a:solidFill>
              </a:rPr>
              <a:t>In base DQN, game states are stored in a memory buffer, then are sampled randomly to train the model</a:t>
            </a:r>
            <a:br>
              <a:rPr lang="en">
                <a:solidFill>
                  <a:srgbClr val="000000"/>
                </a:solidFill>
              </a:rPr>
            </a:br>
            <a:endParaRPr>
              <a:solidFill>
                <a:srgbClr val="000000"/>
              </a:solidFill>
            </a:endParaRPr>
          </a:p>
          <a:p>
            <a:pPr indent="-311150" lvl="0" marL="457200" rtl="0" algn="l">
              <a:lnSpc>
                <a:spcPct val="100000"/>
              </a:lnSpc>
              <a:spcBef>
                <a:spcPts val="0"/>
              </a:spcBef>
              <a:spcAft>
                <a:spcPts val="0"/>
              </a:spcAft>
              <a:buClr>
                <a:srgbClr val="000000"/>
              </a:buClr>
              <a:buSzPts val="1300"/>
              <a:buChar char="●"/>
            </a:pPr>
            <a:r>
              <a:rPr lang="en">
                <a:solidFill>
                  <a:srgbClr val="000000"/>
                </a:solidFill>
              </a:rPr>
              <a:t>Instead of random sampling, PER assigns each game state in memory a probability of getting selected by the model, which increases the chance for good states to be learned</a:t>
            </a:r>
            <a:endParaRPr sz="1400"/>
          </a:p>
        </p:txBody>
      </p:sp>
      <p:sp>
        <p:nvSpPr>
          <p:cNvPr id="343" name="Google Shape;343;p39"/>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Prioritized Experience Replay</a:t>
            </a:r>
            <a:endParaRPr/>
          </a:p>
        </p:txBody>
      </p:sp>
      <p:pic>
        <p:nvPicPr>
          <p:cNvPr id="349" name="Google Shape;349;p40"/>
          <p:cNvPicPr preferRelativeResize="0"/>
          <p:nvPr/>
        </p:nvPicPr>
        <p:blipFill>
          <a:blip r:embed="rId3">
            <a:alphaModFix/>
          </a:blip>
          <a:stretch>
            <a:fillRect/>
          </a:stretch>
        </p:blipFill>
        <p:spPr>
          <a:xfrm>
            <a:off x="688983" y="1624700"/>
            <a:ext cx="3904467" cy="2928350"/>
          </a:xfrm>
          <a:prstGeom prst="rect">
            <a:avLst/>
          </a:prstGeom>
          <a:noFill/>
          <a:ln>
            <a:noFill/>
          </a:ln>
        </p:spPr>
      </p:pic>
      <p:pic>
        <p:nvPicPr>
          <p:cNvPr id="350" name="Google Shape;350;p40"/>
          <p:cNvPicPr preferRelativeResize="0"/>
          <p:nvPr/>
        </p:nvPicPr>
        <p:blipFill>
          <a:blip r:embed="rId4">
            <a:alphaModFix/>
          </a:blip>
          <a:stretch>
            <a:fillRect/>
          </a:stretch>
        </p:blipFill>
        <p:spPr>
          <a:xfrm>
            <a:off x="4742075" y="1647875"/>
            <a:ext cx="3873574" cy="2905175"/>
          </a:xfrm>
          <a:prstGeom prst="rect">
            <a:avLst/>
          </a:prstGeom>
          <a:noFill/>
          <a:ln>
            <a:noFill/>
          </a:ln>
        </p:spPr>
      </p:pic>
      <p:sp>
        <p:nvSpPr>
          <p:cNvPr id="351" name="Google Shape;351;p40"/>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DQN Training Data </a:t>
            </a:r>
            <a:endParaRPr/>
          </a:p>
        </p:txBody>
      </p:sp>
      <p:sp>
        <p:nvSpPr>
          <p:cNvPr id="357" name="Google Shape;357;p41"/>
          <p:cNvSpPr txBox="1"/>
          <p:nvPr>
            <p:ph idx="1" type="body"/>
          </p:nvPr>
        </p:nvSpPr>
        <p:spPr>
          <a:xfrm>
            <a:off x="4657400" y="1924175"/>
            <a:ext cx="2650500" cy="250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data max </a:t>
            </a:r>
            <a:r>
              <a:rPr lang="en"/>
              <a:t>win rates</a:t>
            </a:r>
            <a:r>
              <a:rPr lang="en"/>
              <a:t>:</a:t>
            </a:r>
            <a:endParaRPr/>
          </a:p>
          <a:p>
            <a:pPr indent="-311150" lvl="0" marL="457200" rtl="0" algn="l">
              <a:spcBef>
                <a:spcPts val="1200"/>
              </a:spcBef>
              <a:spcAft>
                <a:spcPts val="0"/>
              </a:spcAft>
              <a:buSzPts val="1300"/>
              <a:buChar char="●"/>
            </a:pPr>
            <a:r>
              <a:rPr b="1" lang="en"/>
              <a:t>Base DQN</a:t>
            </a:r>
            <a:r>
              <a:rPr lang="en"/>
              <a:t>: </a:t>
            </a:r>
            <a:r>
              <a:rPr lang="en"/>
              <a:t>84.16</a:t>
            </a:r>
            <a:r>
              <a:rPr lang="en"/>
              <a:t>%</a:t>
            </a:r>
            <a:endParaRPr/>
          </a:p>
          <a:p>
            <a:pPr indent="-311150" lvl="0" marL="457200" rtl="0" algn="l">
              <a:spcBef>
                <a:spcPts val="0"/>
              </a:spcBef>
              <a:spcAft>
                <a:spcPts val="0"/>
              </a:spcAft>
              <a:buSzPts val="1300"/>
              <a:buChar char="●"/>
            </a:pPr>
            <a:r>
              <a:rPr b="1" lang="en"/>
              <a:t>Double DQN</a:t>
            </a:r>
            <a:r>
              <a:rPr lang="en"/>
              <a:t>: 88.12%</a:t>
            </a:r>
            <a:endParaRPr/>
          </a:p>
          <a:p>
            <a:pPr indent="-311150" lvl="0" marL="457200" rtl="0" algn="l">
              <a:spcBef>
                <a:spcPts val="0"/>
              </a:spcBef>
              <a:spcAft>
                <a:spcPts val="0"/>
              </a:spcAft>
              <a:buSzPts val="1300"/>
              <a:buChar char="●"/>
            </a:pPr>
            <a:r>
              <a:rPr b="1" lang="en"/>
              <a:t>Dueling DQN</a:t>
            </a:r>
            <a:r>
              <a:rPr lang="en"/>
              <a:t>: 100%</a:t>
            </a:r>
            <a:endParaRPr/>
          </a:p>
          <a:p>
            <a:pPr indent="-311150" lvl="0" marL="457200" rtl="0" algn="l">
              <a:spcBef>
                <a:spcPts val="0"/>
              </a:spcBef>
              <a:spcAft>
                <a:spcPts val="0"/>
              </a:spcAft>
              <a:buSzPts val="1300"/>
              <a:buChar char="●"/>
            </a:pPr>
            <a:r>
              <a:rPr b="1" lang="en"/>
              <a:t>PER DQN</a:t>
            </a:r>
            <a:r>
              <a:rPr lang="en"/>
              <a:t>: 99.01%</a:t>
            </a:r>
            <a:endParaRPr/>
          </a:p>
        </p:txBody>
      </p:sp>
      <p:sp>
        <p:nvSpPr>
          <p:cNvPr id="358" name="Google Shape;358;p41"/>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pic>
        <p:nvPicPr>
          <p:cNvPr id="359" name="Google Shape;359;p41"/>
          <p:cNvPicPr preferRelativeResize="0"/>
          <p:nvPr/>
        </p:nvPicPr>
        <p:blipFill>
          <a:blip r:embed="rId3">
            <a:alphaModFix/>
          </a:blip>
          <a:stretch>
            <a:fillRect/>
          </a:stretch>
        </p:blipFill>
        <p:spPr>
          <a:xfrm>
            <a:off x="978900" y="1643750"/>
            <a:ext cx="3644150" cy="2733100"/>
          </a:xfrm>
          <a:prstGeom prst="rect">
            <a:avLst/>
          </a:prstGeom>
          <a:noFill/>
          <a:ln>
            <a:noFill/>
          </a:ln>
        </p:spPr>
      </p:pic>
      <p:sp>
        <p:nvSpPr>
          <p:cNvPr id="360" name="Google Shape;360;p41"/>
          <p:cNvSpPr/>
          <p:nvPr/>
        </p:nvSpPr>
        <p:spPr>
          <a:xfrm>
            <a:off x="1447200" y="1707300"/>
            <a:ext cx="3124800" cy="26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Rainbow DQN training winrates against random actions</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 Requirements </a:t>
            </a:r>
            <a:endParaRPr/>
          </a:p>
        </p:txBody>
      </p:sp>
      <p:sp>
        <p:nvSpPr>
          <p:cNvPr id="146" name="Google Shape;146;p15"/>
          <p:cNvSpPr txBox="1"/>
          <p:nvPr>
            <p:ph idx="1" type="body"/>
          </p:nvPr>
        </p:nvSpPr>
        <p:spPr>
          <a:xfrm>
            <a:off x="819150" y="1857875"/>
            <a:ext cx="7505700" cy="2448000"/>
          </a:xfrm>
          <a:prstGeom prst="rect">
            <a:avLst/>
          </a:prstGeom>
          <a:ln>
            <a:noFill/>
          </a:ln>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Implement two reinforcement learning agents to play the Everglades AI Wargame.</a:t>
            </a:r>
            <a:endParaRPr sz="1600"/>
          </a:p>
          <a:p>
            <a:pPr indent="-330200" lvl="0" marL="457200" rtl="0" algn="l">
              <a:spcBef>
                <a:spcPts val="0"/>
              </a:spcBef>
              <a:spcAft>
                <a:spcPts val="0"/>
              </a:spcAft>
              <a:buSzPts val="1600"/>
              <a:buChar char="●"/>
            </a:pPr>
            <a:r>
              <a:rPr lang="en" sz="1600"/>
              <a:t>Agents should consistently achieve greater than a 60% win-rate against an agent with a random action selection strategy.</a:t>
            </a:r>
            <a:endParaRPr sz="1600"/>
          </a:p>
          <a:p>
            <a:pPr indent="-330200" lvl="0" marL="457200" rtl="0" algn="l">
              <a:spcBef>
                <a:spcPts val="0"/>
              </a:spcBef>
              <a:spcAft>
                <a:spcPts val="0"/>
              </a:spcAft>
              <a:buSzPts val="1600"/>
              <a:buChar char="●"/>
            </a:pPr>
            <a:r>
              <a:rPr lang="en" sz="1600"/>
              <a:t>Agents should demonstrate a consistent, noticeable improvements over series of episodes.</a:t>
            </a:r>
            <a:endParaRPr sz="1600"/>
          </a:p>
        </p:txBody>
      </p:sp>
      <p:sp>
        <p:nvSpPr>
          <p:cNvPr id="147" name="Google Shape;147;p15"/>
          <p:cNvSpPr txBox="1"/>
          <p:nvPr/>
        </p:nvSpPr>
        <p:spPr>
          <a:xfrm>
            <a:off x="150875" y="45292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b="1">
              <a:solidFill>
                <a:srgbClr val="B7B7B7"/>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DQN Testing data </a:t>
            </a:r>
            <a:endParaRPr/>
          </a:p>
        </p:txBody>
      </p:sp>
      <p:sp>
        <p:nvSpPr>
          <p:cNvPr id="366" name="Google Shape;366;p42"/>
          <p:cNvSpPr txBox="1"/>
          <p:nvPr>
            <p:ph idx="1" type="body"/>
          </p:nvPr>
        </p:nvSpPr>
        <p:spPr>
          <a:xfrm>
            <a:off x="4657350" y="1916775"/>
            <a:ext cx="3667500" cy="236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data max win rates against random actions:</a:t>
            </a:r>
            <a:endParaRPr/>
          </a:p>
          <a:p>
            <a:pPr indent="-311150" lvl="0" marL="457200" rtl="0" algn="l">
              <a:spcBef>
                <a:spcPts val="1200"/>
              </a:spcBef>
              <a:spcAft>
                <a:spcPts val="0"/>
              </a:spcAft>
              <a:buSzPts val="1300"/>
              <a:buChar char="●"/>
            </a:pPr>
            <a:r>
              <a:rPr b="1" lang="en"/>
              <a:t>Base DQN</a:t>
            </a:r>
            <a:r>
              <a:rPr lang="en"/>
              <a:t>: 57.60%</a:t>
            </a:r>
            <a:endParaRPr/>
          </a:p>
          <a:p>
            <a:pPr indent="-311150" lvl="0" marL="457200" rtl="0" algn="l">
              <a:spcBef>
                <a:spcPts val="0"/>
              </a:spcBef>
              <a:spcAft>
                <a:spcPts val="0"/>
              </a:spcAft>
              <a:buSzPts val="1300"/>
              <a:buChar char="●"/>
            </a:pPr>
            <a:r>
              <a:rPr b="1" lang="en"/>
              <a:t>Double DQN</a:t>
            </a:r>
            <a:r>
              <a:rPr lang="en"/>
              <a:t>: 96.20%</a:t>
            </a:r>
            <a:endParaRPr/>
          </a:p>
          <a:p>
            <a:pPr indent="-311150" lvl="0" marL="457200" rtl="0" algn="l">
              <a:spcBef>
                <a:spcPts val="0"/>
              </a:spcBef>
              <a:spcAft>
                <a:spcPts val="0"/>
              </a:spcAft>
              <a:buSzPts val="1300"/>
              <a:buChar char="●"/>
            </a:pPr>
            <a:r>
              <a:rPr b="1" lang="en"/>
              <a:t>Dueling DQN</a:t>
            </a:r>
            <a:r>
              <a:rPr lang="en"/>
              <a:t>: 98.20%</a:t>
            </a:r>
            <a:endParaRPr/>
          </a:p>
          <a:p>
            <a:pPr indent="-311150" lvl="0" marL="457200" rtl="0" algn="l">
              <a:spcBef>
                <a:spcPts val="0"/>
              </a:spcBef>
              <a:spcAft>
                <a:spcPts val="0"/>
              </a:spcAft>
              <a:buSzPts val="1300"/>
              <a:buChar char="●"/>
            </a:pPr>
            <a:r>
              <a:rPr b="1" lang="en"/>
              <a:t>PER DQN</a:t>
            </a:r>
            <a:r>
              <a:rPr lang="en"/>
              <a:t>: 96.40%</a:t>
            </a:r>
            <a:endParaRPr/>
          </a:p>
        </p:txBody>
      </p:sp>
      <p:sp>
        <p:nvSpPr>
          <p:cNvPr id="367" name="Google Shape;367;p42"/>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pic>
        <p:nvPicPr>
          <p:cNvPr id="368" name="Google Shape;368;p42"/>
          <p:cNvPicPr preferRelativeResize="0"/>
          <p:nvPr/>
        </p:nvPicPr>
        <p:blipFill>
          <a:blip r:embed="rId3">
            <a:alphaModFix/>
          </a:blip>
          <a:stretch>
            <a:fillRect/>
          </a:stretch>
        </p:blipFill>
        <p:spPr>
          <a:xfrm>
            <a:off x="705250" y="1524550"/>
            <a:ext cx="3803850" cy="2852900"/>
          </a:xfrm>
          <a:prstGeom prst="rect">
            <a:avLst/>
          </a:prstGeom>
          <a:noFill/>
          <a:ln>
            <a:noFill/>
          </a:ln>
        </p:spPr>
      </p:pic>
      <p:sp>
        <p:nvSpPr>
          <p:cNvPr id="369" name="Google Shape;369;p42"/>
          <p:cNvSpPr/>
          <p:nvPr/>
        </p:nvSpPr>
        <p:spPr>
          <a:xfrm>
            <a:off x="1199025" y="1647150"/>
            <a:ext cx="2991600" cy="205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Rainbow DQN training winrates against random actions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type="title"/>
          </p:nvPr>
        </p:nvSpPr>
        <p:spPr>
          <a:xfrm>
            <a:off x="785025"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Discernible Strategies</a:t>
            </a:r>
            <a:endParaRPr/>
          </a:p>
        </p:txBody>
      </p:sp>
      <p:sp>
        <p:nvSpPr>
          <p:cNvPr id="375" name="Google Shape;375;p43"/>
          <p:cNvSpPr txBox="1"/>
          <p:nvPr>
            <p:ph idx="1" type="body"/>
          </p:nvPr>
        </p:nvSpPr>
        <p:spPr>
          <a:xfrm>
            <a:off x="4644350" y="2274125"/>
            <a:ext cx="31425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Base Rush </a:t>
            </a:r>
            <a:r>
              <a:rPr lang="en"/>
              <a:t>and </a:t>
            </a:r>
            <a:r>
              <a:rPr b="1" lang="en"/>
              <a:t>Cycle BRush 25</a:t>
            </a:r>
            <a:r>
              <a:rPr lang="en"/>
              <a:t>: 0%</a:t>
            </a:r>
            <a:endParaRPr/>
          </a:p>
          <a:p>
            <a:pPr indent="-311150" lvl="0" marL="457200" rtl="0" algn="l">
              <a:spcBef>
                <a:spcPts val="0"/>
              </a:spcBef>
              <a:spcAft>
                <a:spcPts val="0"/>
              </a:spcAft>
              <a:buSzPts val="1300"/>
              <a:buChar char="●"/>
            </a:pPr>
            <a:r>
              <a:rPr b="1" lang="en"/>
              <a:t>Cycle BRush 50</a:t>
            </a:r>
            <a:r>
              <a:rPr lang="en"/>
              <a:t>: 63.40%</a:t>
            </a:r>
            <a:endParaRPr/>
          </a:p>
          <a:p>
            <a:pPr indent="-311150" lvl="0" marL="457200" rtl="0" algn="l">
              <a:spcBef>
                <a:spcPts val="0"/>
              </a:spcBef>
              <a:spcAft>
                <a:spcPts val="0"/>
              </a:spcAft>
              <a:buSzPts val="1300"/>
              <a:buChar char="●"/>
            </a:pPr>
            <a:r>
              <a:rPr b="1" lang="en"/>
              <a:t>All Cycle</a:t>
            </a:r>
            <a:r>
              <a:rPr lang="en"/>
              <a:t>, </a:t>
            </a:r>
            <a:r>
              <a:rPr b="1" lang="en"/>
              <a:t>Cycle Target Node</a:t>
            </a:r>
            <a:r>
              <a:rPr lang="en"/>
              <a:t>, </a:t>
            </a:r>
            <a:r>
              <a:rPr b="1" lang="en"/>
              <a:t>Swarm Agent</a:t>
            </a:r>
            <a:r>
              <a:rPr lang="en"/>
              <a:t>, </a:t>
            </a:r>
            <a:r>
              <a:rPr b="1" lang="en"/>
              <a:t>Same Commands</a:t>
            </a:r>
            <a:r>
              <a:rPr lang="en"/>
              <a:t>: 100%</a:t>
            </a:r>
            <a:endParaRPr/>
          </a:p>
        </p:txBody>
      </p:sp>
      <p:pic>
        <p:nvPicPr>
          <p:cNvPr id="376" name="Google Shape;376;p43"/>
          <p:cNvPicPr preferRelativeResize="0"/>
          <p:nvPr/>
        </p:nvPicPr>
        <p:blipFill>
          <a:blip r:embed="rId3">
            <a:alphaModFix/>
          </a:blip>
          <a:stretch>
            <a:fillRect/>
          </a:stretch>
        </p:blipFill>
        <p:spPr>
          <a:xfrm>
            <a:off x="724700" y="1518675"/>
            <a:ext cx="4014125" cy="3010576"/>
          </a:xfrm>
          <a:prstGeom prst="rect">
            <a:avLst/>
          </a:prstGeom>
          <a:noFill/>
          <a:ln>
            <a:noFill/>
          </a:ln>
        </p:spPr>
      </p:pic>
      <p:sp>
        <p:nvSpPr>
          <p:cNvPr id="377" name="Google Shape;377;p43"/>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
        <p:nvSpPr>
          <p:cNvPr id="378" name="Google Shape;378;p43"/>
          <p:cNvSpPr/>
          <p:nvPr/>
        </p:nvSpPr>
        <p:spPr>
          <a:xfrm>
            <a:off x="1259575" y="1695575"/>
            <a:ext cx="3245700" cy="169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Rainbow DQN training winrates against random actions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not full rainbow?</a:t>
            </a:r>
            <a:endParaRPr/>
          </a:p>
        </p:txBody>
      </p:sp>
      <p:sp>
        <p:nvSpPr>
          <p:cNvPr id="384" name="Google Shape;384;p44"/>
          <p:cNvSpPr txBox="1"/>
          <p:nvPr>
            <p:ph idx="1" type="body"/>
          </p:nvPr>
        </p:nvSpPr>
        <p:spPr>
          <a:xfrm>
            <a:off x="819150" y="1990725"/>
            <a:ext cx="6282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Short answer</a:t>
            </a:r>
            <a:r>
              <a:rPr lang="en"/>
              <a:t>: we tried.</a:t>
            </a:r>
            <a:br>
              <a:rPr lang="en"/>
            </a:br>
            <a:endParaRPr/>
          </a:p>
          <a:p>
            <a:pPr indent="-311150" lvl="0" marL="457200" rtl="0" algn="l">
              <a:spcBef>
                <a:spcPts val="0"/>
              </a:spcBef>
              <a:spcAft>
                <a:spcPts val="0"/>
              </a:spcAft>
              <a:buSzPts val="1300"/>
              <a:buChar char="●"/>
            </a:pPr>
            <a:r>
              <a:rPr lang="en"/>
              <a:t>Long answer:</a:t>
            </a:r>
            <a:endParaRPr/>
          </a:p>
          <a:p>
            <a:pPr indent="-311150" lvl="1" marL="914400" rtl="0" algn="l">
              <a:spcBef>
                <a:spcPts val="0"/>
              </a:spcBef>
              <a:spcAft>
                <a:spcPts val="0"/>
              </a:spcAft>
              <a:buSzPts val="1300"/>
              <a:buChar char="○"/>
            </a:pPr>
            <a:r>
              <a:rPr lang="en" sz="1300"/>
              <a:t>We’re satisfied with the win rates we got from training previous DQN version.</a:t>
            </a:r>
            <a:endParaRPr sz="1300"/>
          </a:p>
          <a:p>
            <a:pPr indent="-311150" lvl="1" marL="914400" rtl="0" algn="l">
              <a:spcBef>
                <a:spcPts val="0"/>
              </a:spcBef>
              <a:spcAft>
                <a:spcPts val="0"/>
              </a:spcAft>
              <a:buSzPts val="1300"/>
              <a:buChar char="○"/>
            </a:pPr>
            <a:r>
              <a:rPr lang="en" sz="1300"/>
              <a:t>We did experiment with other DQN </a:t>
            </a:r>
            <a:r>
              <a:rPr lang="en" sz="1300"/>
              <a:t>extension</a:t>
            </a:r>
            <a:r>
              <a:rPr lang="en" sz="1300"/>
              <a:t> such as Noisy Net and Multi-Step Learning but found worse results.</a:t>
            </a:r>
            <a:endParaRPr sz="1300"/>
          </a:p>
          <a:p>
            <a:pPr indent="-311150" lvl="1" marL="914400" rtl="0" algn="l">
              <a:spcBef>
                <a:spcPts val="0"/>
              </a:spcBef>
              <a:spcAft>
                <a:spcPts val="0"/>
              </a:spcAft>
              <a:buSzPts val="1300"/>
              <a:buChar char="○"/>
            </a:pPr>
            <a:r>
              <a:rPr lang="en" sz="1300"/>
              <a:t>Final decision: </a:t>
            </a:r>
            <a:r>
              <a:rPr lang="en" sz="1300"/>
              <a:t>we will </a:t>
            </a:r>
            <a:r>
              <a:rPr lang="en" sz="1300"/>
              <a:t>stick with the first 4 DQN modifications.</a:t>
            </a:r>
            <a:endParaRPr sz="1300"/>
          </a:p>
        </p:txBody>
      </p:sp>
      <p:sp>
        <p:nvSpPr>
          <p:cNvPr id="385" name="Google Shape;385;p44"/>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Noisy Net DQN</a:t>
            </a:r>
            <a:endParaRPr/>
          </a:p>
        </p:txBody>
      </p:sp>
      <p:pic>
        <p:nvPicPr>
          <p:cNvPr id="391" name="Google Shape;391;p45"/>
          <p:cNvPicPr preferRelativeResize="0"/>
          <p:nvPr/>
        </p:nvPicPr>
        <p:blipFill>
          <a:blip r:embed="rId3">
            <a:alphaModFix/>
          </a:blip>
          <a:stretch>
            <a:fillRect/>
          </a:stretch>
        </p:blipFill>
        <p:spPr>
          <a:xfrm>
            <a:off x="774275" y="1800200"/>
            <a:ext cx="3425026" cy="2568775"/>
          </a:xfrm>
          <a:prstGeom prst="rect">
            <a:avLst/>
          </a:prstGeom>
          <a:noFill/>
          <a:ln>
            <a:noFill/>
          </a:ln>
        </p:spPr>
      </p:pic>
      <p:pic>
        <p:nvPicPr>
          <p:cNvPr id="392" name="Google Shape;392;p45"/>
          <p:cNvPicPr preferRelativeResize="0"/>
          <p:nvPr/>
        </p:nvPicPr>
        <p:blipFill>
          <a:blip r:embed="rId4">
            <a:alphaModFix/>
          </a:blip>
          <a:stretch>
            <a:fillRect/>
          </a:stretch>
        </p:blipFill>
        <p:spPr>
          <a:xfrm>
            <a:off x="4485325" y="1727775"/>
            <a:ext cx="3521626" cy="2641200"/>
          </a:xfrm>
          <a:prstGeom prst="rect">
            <a:avLst/>
          </a:prstGeom>
          <a:noFill/>
          <a:ln>
            <a:noFill/>
          </a:ln>
        </p:spPr>
      </p:pic>
      <p:sp>
        <p:nvSpPr>
          <p:cNvPr id="393" name="Google Shape;393;p45"/>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Multi-Steps Learning</a:t>
            </a:r>
            <a:endParaRPr/>
          </a:p>
        </p:txBody>
      </p:sp>
      <p:pic>
        <p:nvPicPr>
          <p:cNvPr id="399" name="Google Shape;399;p46"/>
          <p:cNvPicPr preferRelativeResize="0"/>
          <p:nvPr/>
        </p:nvPicPr>
        <p:blipFill>
          <a:blip r:embed="rId3">
            <a:alphaModFix/>
          </a:blip>
          <a:stretch>
            <a:fillRect/>
          </a:stretch>
        </p:blipFill>
        <p:spPr>
          <a:xfrm>
            <a:off x="959550" y="1629450"/>
            <a:ext cx="3333299" cy="2499976"/>
          </a:xfrm>
          <a:prstGeom prst="rect">
            <a:avLst/>
          </a:prstGeom>
          <a:noFill/>
          <a:ln>
            <a:noFill/>
          </a:ln>
        </p:spPr>
      </p:pic>
      <p:pic>
        <p:nvPicPr>
          <p:cNvPr id="400" name="Google Shape;400;p46"/>
          <p:cNvPicPr preferRelativeResize="0"/>
          <p:nvPr/>
        </p:nvPicPr>
        <p:blipFill>
          <a:blip r:embed="rId4">
            <a:alphaModFix/>
          </a:blip>
          <a:stretch>
            <a:fillRect/>
          </a:stretch>
        </p:blipFill>
        <p:spPr>
          <a:xfrm>
            <a:off x="4523250" y="1629450"/>
            <a:ext cx="3266475" cy="2499974"/>
          </a:xfrm>
          <a:prstGeom prst="rect">
            <a:avLst/>
          </a:prstGeom>
          <a:noFill/>
          <a:ln>
            <a:noFill/>
          </a:ln>
        </p:spPr>
      </p:pic>
      <p:sp>
        <p:nvSpPr>
          <p:cNvPr id="401" name="Google Shape;401;p46"/>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Proximal Policy Optimization (PPO)</a:t>
            </a:r>
            <a:endParaRPr/>
          </a:p>
        </p:txBody>
      </p:sp>
      <p:sp>
        <p:nvSpPr>
          <p:cNvPr id="407" name="Google Shape;407;p47"/>
          <p:cNvSpPr txBox="1"/>
          <p:nvPr>
            <p:ph idx="1" type="body"/>
          </p:nvPr>
        </p:nvSpPr>
        <p:spPr>
          <a:xfrm>
            <a:off x="819150" y="1531875"/>
            <a:ext cx="7505700" cy="3047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On-policy algorithm that computes probability distribution across all available actions</a:t>
            </a:r>
            <a:endParaRPr/>
          </a:p>
          <a:p>
            <a:pPr indent="-311150" lvl="0" marL="457200" rtl="0" algn="l">
              <a:spcBef>
                <a:spcPts val="0"/>
              </a:spcBef>
              <a:spcAft>
                <a:spcPts val="0"/>
              </a:spcAft>
              <a:buSzPts val="1300"/>
              <a:buChar char="●"/>
            </a:pPr>
            <a:r>
              <a:rPr lang="en"/>
              <a:t>Goals of algorithm:</a:t>
            </a:r>
            <a:endParaRPr/>
          </a:p>
          <a:p>
            <a:pPr indent="-311150" lvl="1" marL="914400" rtl="0" algn="l">
              <a:spcBef>
                <a:spcPts val="0"/>
              </a:spcBef>
              <a:spcAft>
                <a:spcPts val="0"/>
              </a:spcAft>
              <a:buSzPts val="1300"/>
              <a:buChar char="○"/>
            </a:pPr>
            <a:r>
              <a:rPr lang="en" sz="1300"/>
              <a:t>Maximize potential rewards by calculating probabilities towards the most rewards</a:t>
            </a:r>
            <a:endParaRPr sz="1300"/>
          </a:p>
          <a:p>
            <a:pPr indent="-311150" lvl="1" marL="914400" rtl="0" algn="l">
              <a:spcBef>
                <a:spcPts val="0"/>
              </a:spcBef>
              <a:spcAft>
                <a:spcPts val="0"/>
              </a:spcAft>
              <a:buSzPts val="1300"/>
              <a:buChar char="○"/>
            </a:pPr>
            <a:r>
              <a:rPr lang="en" sz="1300"/>
              <a:t>Reduce drastic changes to network’s prediction policy by applying a clipping boundary</a:t>
            </a:r>
            <a:endParaRPr sz="1300"/>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Three versions of algorithm:</a:t>
            </a:r>
            <a:endParaRPr/>
          </a:p>
          <a:p>
            <a:pPr indent="-311150" lvl="1" marL="914400" rtl="0" algn="l">
              <a:spcBef>
                <a:spcPts val="0"/>
              </a:spcBef>
              <a:spcAft>
                <a:spcPts val="0"/>
              </a:spcAft>
              <a:buSzPts val="1300"/>
              <a:buChar char="○"/>
            </a:pPr>
            <a:r>
              <a:rPr lang="en" sz="1300"/>
              <a:t>Base PPO</a:t>
            </a:r>
            <a:endParaRPr sz="1300"/>
          </a:p>
          <a:p>
            <a:pPr indent="-311150" lvl="1" marL="914400" rtl="0" algn="l">
              <a:spcBef>
                <a:spcPts val="0"/>
              </a:spcBef>
              <a:spcAft>
                <a:spcPts val="0"/>
              </a:spcAft>
              <a:buSzPts val="1300"/>
              <a:buChar char="○"/>
            </a:pPr>
            <a:r>
              <a:rPr lang="en" sz="1300"/>
              <a:t>PPO + Epsilon</a:t>
            </a:r>
            <a:endParaRPr sz="1300"/>
          </a:p>
          <a:p>
            <a:pPr indent="-311150" lvl="1" marL="914400" rtl="0" algn="l">
              <a:spcBef>
                <a:spcPts val="0"/>
              </a:spcBef>
              <a:spcAft>
                <a:spcPts val="0"/>
              </a:spcAft>
              <a:buSzPts val="1300"/>
              <a:buChar char="○"/>
            </a:pPr>
            <a:r>
              <a:rPr lang="en" sz="1300"/>
              <a:t>PPO + Intrinsic Curiosity Module</a:t>
            </a:r>
            <a:endParaRPr sz="1300"/>
          </a:p>
          <a:p>
            <a:pPr indent="-311150" lvl="0" marL="457200" rtl="0" algn="l">
              <a:spcBef>
                <a:spcPts val="0"/>
              </a:spcBef>
              <a:spcAft>
                <a:spcPts val="0"/>
              </a:spcAft>
              <a:buSzPts val="1300"/>
              <a:buChar char="●"/>
            </a:pPr>
            <a:r>
              <a:rPr lang="en"/>
              <a:t>Assistance from </a:t>
            </a:r>
            <a:r>
              <a:rPr lang="en"/>
              <a:t>legal move masking</a:t>
            </a:r>
            <a:endParaRPr sz="1300"/>
          </a:p>
        </p:txBody>
      </p:sp>
      <p:pic>
        <p:nvPicPr>
          <p:cNvPr id="408" name="Google Shape;408;p47"/>
          <p:cNvPicPr preferRelativeResize="0"/>
          <p:nvPr/>
        </p:nvPicPr>
        <p:blipFill rotWithShape="1">
          <a:blip r:embed="rId3">
            <a:alphaModFix/>
          </a:blip>
          <a:srcRect b="3656" l="1494" r="3943" t="4016"/>
          <a:stretch/>
        </p:blipFill>
        <p:spPr>
          <a:xfrm>
            <a:off x="4732350" y="2528050"/>
            <a:ext cx="2910350" cy="2172050"/>
          </a:xfrm>
          <a:prstGeom prst="rect">
            <a:avLst/>
          </a:prstGeom>
          <a:noFill/>
          <a:ln>
            <a:noFill/>
          </a:ln>
        </p:spPr>
      </p:pic>
      <p:sp>
        <p:nvSpPr>
          <p:cNvPr id="409" name="Google Shape;409;p47"/>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Jace Mixon</a:t>
            </a:r>
            <a:endParaRPr b="1">
              <a:solidFill>
                <a:srgbClr val="B7B7B7"/>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PPO Training Algorithm (Part 1)</a:t>
            </a:r>
            <a:endParaRPr/>
          </a:p>
        </p:txBody>
      </p:sp>
      <p:sp>
        <p:nvSpPr>
          <p:cNvPr id="415" name="Google Shape;415;p48"/>
          <p:cNvSpPr txBox="1"/>
          <p:nvPr>
            <p:ph idx="1" type="body"/>
          </p:nvPr>
        </p:nvSpPr>
        <p:spPr>
          <a:xfrm>
            <a:off x="819150" y="1517150"/>
            <a:ext cx="7505700" cy="310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Opponent Selection:</a:t>
            </a:r>
            <a:endParaRPr/>
          </a:p>
          <a:p>
            <a:pPr indent="-311150" lvl="0" marL="457200" rtl="0" algn="l">
              <a:spcBef>
                <a:spcPts val="1200"/>
              </a:spcBef>
              <a:spcAft>
                <a:spcPts val="0"/>
              </a:spcAft>
              <a:buSzPts val="1300"/>
              <a:buChar char="●"/>
            </a:pPr>
            <a:r>
              <a:rPr lang="en"/>
              <a:t>All discernible agents played against each other for 10 games per match. Each victory for an agent increased the agent’s “difficulty” rating</a:t>
            </a:r>
            <a:endParaRPr/>
          </a:p>
          <a:p>
            <a:pPr indent="-311150" lvl="0" marL="457200" rtl="0" algn="l">
              <a:spcBef>
                <a:spcPts val="0"/>
              </a:spcBef>
              <a:spcAft>
                <a:spcPts val="0"/>
              </a:spcAft>
              <a:buSzPts val="1300"/>
              <a:buChar char="●"/>
            </a:pPr>
            <a:r>
              <a:rPr lang="en"/>
              <a:t>Create a roster of discernible agents sorted by difficulty for the AI agent to train against</a:t>
            </a:r>
            <a:endParaRPr/>
          </a:p>
          <a:p>
            <a:pPr indent="-298450" lvl="1" marL="914400" rtl="0" algn="l">
              <a:spcBef>
                <a:spcPts val="0"/>
              </a:spcBef>
              <a:spcAft>
                <a:spcPts val="0"/>
              </a:spcAft>
              <a:buSzPts val="1100"/>
              <a:buChar char="○"/>
            </a:pPr>
            <a:r>
              <a:rPr lang="en"/>
              <a:t>“Cumulative Learning”</a:t>
            </a:r>
            <a:endParaRPr/>
          </a:p>
          <a:p>
            <a:pPr indent="-311150" lvl="0" marL="457200" rtl="0" algn="l">
              <a:spcBef>
                <a:spcPts val="0"/>
              </a:spcBef>
              <a:spcAft>
                <a:spcPts val="0"/>
              </a:spcAft>
              <a:buSzPts val="1300"/>
              <a:buChar char="●"/>
            </a:pPr>
            <a:r>
              <a:rPr lang="en"/>
              <a:t>Final roster of opponents (top-of-list = least difficult, bottom-of-list = most difficult):</a:t>
            </a:r>
            <a:endParaRPr/>
          </a:p>
          <a:p>
            <a:pPr indent="-298450" lvl="1" marL="914400" rtl="0" algn="l">
              <a:spcBef>
                <a:spcPts val="0"/>
              </a:spcBef>
              <a:spcAft>
                <a:spcPts val="0"/>
              </a:spcAft>
              <a:buSzPts val="1100"/>
              <a:buChar char="○"/>
            </a:pPr>
            <a:r>
              <a:rPr lang="en"/>
              <a:t>random_actions*</a:t>
            </a:r>
            <a:endParaRPr/>
          </a:p>
          <a:p>
            <a:pPr indent="-298450" lvl="1" marL="914400" rtl="0" algn="l">
              <a:spcBef>
                <a:spcPts val="0"/>
              </a:spcBef>
              <a:spcAft>
                <a:spcPts val="0"/>
              </a:spcAft>
              <a:buSzPts val="1100"/>
              <a:buChar char="○"/>
            </a:pPr>
            <a:r>
              <a:rPr lang="en"/>
              <a:t>Same_commands</a:t>
            </a:r>
            <a:endParaRPr/>
          </a:p>
          <a:p>
            <a:pPr indent="-298450" lvl="1" marL="914400" rtl="0" algn="l">
              <a:spcBef>
                <a:spcPts val="0"/>
              </a:spcBef>
              <a:spcAft>
                <a:spcPts val="0"/>
              </a:spcAft>
              <a:buSzPts val="1100"/>
              <a:buChar char="○"/>
            </a:pPr>
            <a:r>
              <a:rPr lang="en"/>
              <a:t>Swarm_agent</a:t>
            </a:r>
            <a:endParaRPr/>
          </a:p>
          <a:p>
            <a:pPr indent="-298450" lvl="1" marL="914400" rtl="0" algn="l">
              <a:spcBef>
                <a:spcPts val="0"/>
              </a:spcBef>
              <a:spcAft>
                <a:spcPts val="0"/>
              </a:spcAft>
              <a:buSzPts val="1100"/>
              <a:buChar char="○"/>
            </a:pPr>
            <a:r>
              <a:rPr lang="en"/>
              <a:t>All_Cycle</a:t>
            </a:r>
            <a:endParaRPr/>
          </a:p>
          <a:p>
            <a:pPr indent="-298450" lvl="1" marL="914400" rtl="0" algn="l">
              <a:spcBef>
                <a:spcPts val="0"/>
              </a:spcBef>
              <a:spcAft>
                <a:spcPts val="0"/>
              </a:spcAft>
              <a:buSzPts val="1100"/>
              <a:buChar char="○"/>
            </a:pPr>
            <a:r>
              <a:rPr lang="en"/>
              <a:t>Cycle_Rush (25/50)</a:t>
            </a:r>
            <a:endParaRPr/>
          </a:p>
          <a:p>
            <a:pPr indent="-298450" lvl="1" marL="914400" rtl="0" algn="l">
              <a:spcBef>
                <a:spcPts val="0"/>
              </a:spcBef>
              <a:spcAft>
                <a:spcPts val="0"/>
              </a:spcAft>
              <a:buSzPts val="1100"/>
              <a:buChar char="○"/>
            </a:pPr>
            <a:r>
              <a:rPr lang="en"/>
              <a:t>Base_RushV1</a:t>
            </a:r>
            <a:endParaRPr/>
          </a:p>
          <a:p>
            <a:pPr indent="-298450" lvl="1" marL="914400" rtl="0" algn="l">
              <a:spcBef>
                <a:spcPts val="0"/>
              </a:spcBef>
              <a:spcAft>
                <a:spcPts val="0"/>
              </a:spcAft>
              <a:buSzPts val="1100"/>
              <a:buChar char="○"/>
            </a:pPr>
            <a:r>
              <a:rPr lang="en"/>
              <a:t>Cycle_Target_Node11</a:t>
            </a:r>
            <a:endParaRPr/>
          </a:p>
          <a:p>
            <a:pPr indent="-311150" lvl="0" marL="457200" rtl="0" algn="l">
              <a:spcBef>
                <a:spcPts val="0"/>
              </a:spcBef>
              <a:spcAft>
                <a:spcPts val="0"/>
              </a:spcAft>
              <a:buSzPts val="1300"/>
              <a:buChar char="●"/>
            </a:pPr>
            <a:r>
              <a:rPr lang="en"/>
              <a:t>*- random_actions is inserted so that PPO can have training/testing results against random_actions opponent</a:t>
            </a:r>
            <a:endParaRPr/>
          </a:p>
        </p:txBody>
      </p:sp>
      <p:sp>
        <p:nvSpPr>
          <p:cNvPr id="416" name="Google Shape;416;p48"/>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Jace Mixon</a:t>
            </a:r>
            <a:endParaRPr b="1">
              <a:solidFill>
                <a:srgbClr val="B7B7B7"/>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PPO Training Algorithm (Part 2) </a:t>
            </a:r>
            <a:endParaRPr/>
          </a:p>
        </p:txBody>
      </p:sp>
      <p:sp>
        <p:nvSpPr>
          <p:cNvPr id="422" name="Google Shape;422;p49"/>
          <p:cNvSpPr txBox="1"/>
          <p:nvPr>
            <p:ph idx="1" type="body"/>
          </p:nvPr>
        </p:nvSpPr>
        <p:spPr>
          <a:xfrm>
            <a:off x="819150" y="1598550"/>
            <a:ext cx="7505700" cy="301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Cumulative Training:</a:t>
            </a:r>
            <a:endParaRPr/>
          </a:p>
          <a:p>
            <a:pPr indent="-311150" lvl="0" marL="457200" rtl="0" algn="l">
              <a:spcBef>
                <a:spcPts val="1200"/>
              </a:spcBef>
              <a:spcAft>
                <a:spcPts val="0"/>
              </a:spcAft>
              <a:buSzPts val="1300"/>
              <a:buChar char="●"/>
            </a:pPr>
            <a:r>
              <a:rPr lang="en"/>
              <a:t>Start with the least-difficult </a:t>
            </a:r>
            <a:r>
              <a:rPr lang="en"/>
              <a:t>opponent and work up to more difficult opponents</a:t>
            </a:r>
            <a:endParaRPr/>
          </a:p>
          <a:p>
            <a:pPr indent="-311150" lvl="0" marL="457200" rtl="0" algn="l">
              <a:spcBef>
                <a:spcPts val="0"/>
              </a:spcBef>
              <a:spcAft>
                <a:spcPts val="0"/>
              </a:spcAft>
              <a:buSzPts val="1300"/>
              <a:buChar char="●"/>
            </a:pPr>
            <a:r>
              <a:rPr lang="en"/>
              <a:t>For each opponent:</a:t>
            </a:r>
            <a:endParaRPr/>
          </a:p>
          <a:p>
            <a:pPr indent="-298450" lvl="1" marL="914400" rtl="0" algn="l">
              <a:spcBef>
                <a:spcPts val="0"/>
              </a:spcBef>
              <a:spcAft>
                <a:spcPts val="0"/>
              </a:spcAft>
              <a:buSzPts val="1100"/>
              <a:buChar char="○"/>
            </a:pPr>
            <a:r>
              <a:rPr lang="en"/>
              <a:t>Train for 20,000 episodes and randomly select the current opponent or a previous opponent per episode, with the probabilities skewed towards the current opponent</a:t>
            </a:r>
            <a:endParaRPr/>
          </a:p>
          <a:p>
            <a:pPr indent="-298450" lvl="1" marL="914400" rtl="0" algn="l">
              <a:spcBef>
                <a:spcPts val="0"/>
              </a:spcBef>
              <a:spcAft>
                <a:spcPts val="0"/>
              </a:spcAft>
              <a:buSzPts val="1100"/>
              <a:buChar char="○"/>
            </a:pPr>
            <a:r>
              <a:rPr lang="en"/>
              <a:t>For every 5,000 episodes:</a:t>
            </a:r>
            <a:endParaRPr/>
          </a:p>
          <a:p>
            <a:pPr indent="-298450" lvl="2" marL="1371600" rtl="0" algn="l">
              <a:spcBef>
                <a:spcPts val="0"/>
              </a:spcBef>
              <a:spcAft>
                <a:spcPts val="0"/>
              </a:spcAft>
              <a:buSzPts val="1100"/>
              <a:buChar char="■"/>
            </a:pPr>
            <a:r>
              <a:rPr lang="en"/>
              <a:t>Test the agent for 1,000 episodes to get the winrate percentage</a:t>
            </a:r>
            <a:endParaRPr/>
          </a:p>
          <a:p>
            <a:pPr indent="-298450" lvl="2" marL="1371600" rtl="0" algn="l">
              <a:spcBef>
                <a:spcPts val="0"/>
              </a:spcBef>
              <a:spcAft>
                <a:spcPts val="0"/>
              </a:spcAft>
              <a:buSzPts val="1100"/>
              <a:buChar char="■"/>
            </a:pPr>
            <a:r>
              <a:rPr lang="en"/>
              <a:t>If the winrate &gt; 75%</a:t>
            </a:r>
            <a:endParaRPr/>
          </a:p>
          <a:p>
            <a:pPr indent="-298450" lvl="3" marL="1828800" rtl="0" algn="l">
              <a:spcBef>
                <a:spcPts val="0"/>
              </a:spcBef>
              <a:spcAft>
                <a:spcPts val="0"/>
              </a:spcAft>
              <a:buSzPts val="1100"/>
              <a:buChar char="●"/>
            </a:pPr>
            <a:r>
              <a:rPr lang="en"/>
              <a:t>End training for current opponent</a:t>
            </a:r>
            <a:endParaRPr/>
          </a:p>
          <a:p>
            <a:pPr indent="-311150" lvl="0" marL="457200" rtl="0" algn="l">
              <a:spcBef>
                <a:spcPts val="0"/>
              </a:spcBef>
              <a:spcAft>
                <a:spcPts val="0"/>
              </a:spcAft>
              <a:buSzPts val="1300"/>
              <a:buChar char="●"/>
            </a:pPr>
            <a:r>
              <a:rPr lang="en"/>
              <a:t>After each opponent:</a:t>
            </a:r>
            <a:endParaRPr/>
          </a:p>
          <a:p>
            <a:pPr indent="-298450" lvl="1" marL="914400" rtl="0" algn="l">
              <a:spcBef>
                <a:spcPts val="0"/>
              </a:spcBef>
              <a:spcAft>
                <a:spcPts val="0"/>
              </a:spcAft>
              <a:buSzPts val="1100"/>
              <a:buChar char="○"/>
            </a:pPr>
            <a:r>
              <a:rPr lang="en"/>
              <a:t>Update probability skew for next opponent</a:t>
            </a:r>
            <a:endParaRPr/>
          </a:p>
          <a:p>
            <a:pPr indent="0" lvl="0" marL="0" rtl="0" algn="l">
              <a:spcBef>
                <a:spcPts val="1200"/>
              </a:spcBef>
              <a:spcAft>
                <a:spcPts val="1200"/>
              </a:spcAft>
              <a:buNone/>
            </a:pPr>
            <a:r>
              <a:t/>
            </a:r>
            <a:endParaRPr/>
          </a:p>
        </p:txBody>
      </p:sp>
      <p:sp>
        <p:nvSpPr>
          <p:cNvPr id="423" name="Google Shape;423;p49"/>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Jace Mixon</a:t>
            </a:r>
            <a:endParaRPr b="1">
              <a:solidFill>
                <a:srgbClr val="B7B7B7"/>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PPO Testing Data </a:t>
            </a:r>
            <a:endParaRPr/>
          </a:p>
        </p:txBody>
      </p:sp>
      <p:sp>
        <p:nvSpPr>
          <p:cNvPr id="429" name="Google Shape;429;p50"/>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Jace Mixon</a:t>
            </a:r>
            <a:endParaRPr b="1">
              <a:solidFill>
                <a:srgbClr val="B7B7B7"/>
              </a:solidFill>
              <a:latin typeface="Calibri"/>
              <a:ea typeface="Calibri"/>
              <a:cs typeface="Calibri"/>
              <a:sym typeface="Calibri"/>
            </a:endParaRPr>
          </a:p>
        </p:txBody>
      </p:sp>
      <p:pic>
        <p:nvPicPr>
          <p:cNvPr id="430" name="Google Shape;430;p50"/>
          <p:cNvPicPr preferRelativeResize="0"/>
          <p:nvPr/>
        </p:nvPicPr>
        <p:blipFill>
          <a:blip r:embed="rId3">
            <a:alphaModFix/>
          </a:blip>
          <a:stretch>
            <a:fillRect/>
          </a:stretch>
        </p:blipFill>
        <p:spPr>
          <a:xfrm>
            <a:off x="819150" y="1534075"/>
            <a:ext cx="3646800" cy="2822625"/>
          </a:xfrm>
          <a:prstGeom prst="rect">
            <a:avLst/>
          </a:prstGeom>
          <a:noFill/>
          <a:ln>
            <a:noFill/>
          </a:ln>
        </p:spPr>
      </p:pic>
      <p:pic>
        <p:nvPicPr>
          <p:cNvPr id="431" name="Google Shape;431;p50"/>
          <p:cNvPicPr preferRelativeResize="0"/>
          <p:nvPr/>
        </p:nvPicPr>
        <p:blipFill>
          <a:blip r:embed="rId4">
            <a:alphaModFix/>
          </a:blip>
          <a:stretch>
            <a:fillRect/>
          </a:stretch>
        </p:blipFill>
        <p:spPr>
          <a:xfrm>
            <a:off x="4572000" y="1534096"/>
            <a:ext cx="3646800" cy="282260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PPO Testing Data </a:t>
            </a:r>
            <a:endParaRPr/>
          </a:p>
        </p:txBody>
      </p:sp>
      <p:sp>
        <p:nvSpPr>
          <p:cNvPr id="437" name="Google Shape;437;p51"/>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Jace Mixon</a:t>
            </a:r>
            <a:endParaRPr b="1">
              <a:solidFill>
                <a:srgbClr val="B7B7B7"/>
              </a:solidFill>
              <a:latin typeface="Calibri"/>
              <a:ea typeface="Calibri"/>
              <a:cs typeface="Calibri"/>
              <a:sym typeface="Calibri"/>
            </a:endParaRPr>
          </a:p>
        </p:txBody>
      </p:sp>
      <p:pic>
        <p:nvPicPr>
          <p:cNvPr id="438" name="Google Shape;438;p51"/>
          <p:cNvPicPr preferRelativeResize="0"/>
          <p:nvPr/>
        </p:nvPicPr>
        <p:blipFill>
          <a:blip r:embed="rId3">
            <a:alphaModFix/>
          </a:blip>
          <a:stretch>
            <a:fillRect/>
          </a:stretch>
        </p:blipFill>
        <p:spPr>
          <a:xfrm>
            <a:off x="819150" y="1554525"/>
            <a:ext cx="3843300" cy="2974725"/>
          </a:xfrm>
          <a:prstGeom prst="rect">
            <a:avLst/>
          </a:prstGeom>
          <a:noFill/>
          <a:ln>
            <a:noFill/>
          </a:ln>
        </p:spPr>
      </p:pic>
      <p:sp>
        <p:nvSpPr>
          <p:cNvPr id="439" name="Google Shape;439;p51"/>
          <p:cNvSpPr txBox="1"/>
          <p:nvPr/>
        </p:nvSpPr>
        <p:spPr>
          <a:xfrm>
            <a:off x="5195325" y="1880363"/>
            <a:ext cx="3063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Winrates: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same_commands: 95%</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swarm_agent: 94%</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All_Cycle: 95%</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Cycle_Rush (25/50): 20%</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Base_RushV1: 18%</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Cycle_Target_Node11: 51%</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Goals &amp; Objectives</a:t>
            </a:r>
            <a:endParaRPr/>
          </a:p>
        </p:txBody>
      </p:sp>
      <p:sp>
        <p:nvSpPr>
          <p:cNvPr id="153" name="Google Shape;153;p16"/>
          <p:cNvSpPr txBox="1"/>
          <p:nvPr>
            <p:ph idx="1" type="body"/>
          </p:nvPr>
        </p:nvSpPr>
        <p:spPr>
          <a:xfrm>
            <a:off x="819150" y="2003000"/>
            <a:ext cx="7505700" cy="2448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We would like to have our </a:t>
            </a:r>
            <a:r>
              <a:rPr lang="en" sz="1600"/>
              <a:t>reinforcement</a:t>
            </a:r>
            <a:r>
              <a:rPr lang="en" sz="1600"/>
              <a:t> learning agent to win 75% of the time against a random action agent </a:t>
            </a:r>
            <a:endParaRPr sz="1600"/>
          </a:p>
          <a:p>
            <a:pPr indent="-330200" lvl="0" marL="457200" rtl="0" algn="l">
              <a:spcBef>
                <a:spcPts val="0"/>
              </a:spcBef>
              <a:spcAft>
                <a:spcPts val="0"/>
              </a:spcAft>
              <a:buSzPts val="1600"/>
              <a:buChar char="●"/>
            </a:pPr>
            <a:r>
              <a:rPr lang="en" sz="1600"/>
              <a:t>Win 60% of the time against state-machine agents with discernible strategies</a:t>
            </a:r>
            <a:endParaRPr sz="1600"/>
          </a:p>
          <a:p>
            <a:pPr indent="-330200" lvl="0" marL="457200" rtl="0" algn="l">
              <a:spcBef>
                <a:spcPts val="0"/>
              </a:spcBef>
              <a:spcAft>
                <a:spcPts val="0"/>
              </a:spcAft>
              <a:buSzPts val="1600"/>
              <a:buChar char="●"/>
            </a:pPr>
            <a:r>
              <a:rPr lang="en" sz="1600"/>
              <a:t>Implement 3 reinforcement learning techniques </a:t>
            </a:r>
            <a:endParaRPr sz="1600"/>
          </a:p>
          <a:p>
            <a:pPr indent="-330200" lvl="0" marL="457200" rtl="0" algn="l">
              <a:spcBef>
                <a:spcPts val="0"/>
              </a:spcBef>
              <a:spcAft>
                <a:spcPts val="0"/>
              </a:spcAft>
              <a:buSzPts val="1600"/>
              <a:buChar char="●"/>
            </a:pPr>
            <a:r>
              <a:rPr lang="en" sz="1600"/>
              <a:t>Create a reinforcement learning agent model that can perform better than agents from other universities     </a:t>
            </a:r>
            <a:endParaRPr sz="1600"/>
          </a:p>
        </p:txBody>
      </p:sp>
      <p:sp>
        <p:nvSpPr>
          <p:cNvPr id="154" name="Google Shape;154;p16"/>
          <p:cNvSpPr txBox="1"/>
          <p:nvPr/>
        </p:nvSpPr>
        <p:spPr>
          <a:xfrm>
            <a:off x="150875" y="45292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b="1">
              <a:solidFill>
                <a:srgbClr val="B7B7B7"/>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2"/>
          <p:cNvPicPr preferRelativeResize="0"/>
          <p:nvPr/>
        </p:nvPicPr>
        <p:blipFill>
          <a:blip r:embed="rId3">
            <a:alphaModFix/>
          </a:blip>
          <a:stretch>
            <a:fillRect/>
          </a:stretch>
        </p:blipFill>
        <p:spPr>
          <a:xfrm>
            <a:off x="4770075" y="1468300"/>
            <a:ext cx="4132426" cy="2479450"/>
          </a:xfrm>
          <a:prstGeom prst="rect">
            <a:avLst/>
          </a:prstGeom>
          <a:noFill/>
          <a:ln>
            <a:noFill/>
          </a:ln>
        </p:spPr>
      </p:pic>
      <p:sp>
        <p:nvSpPr>
          <p:cNvPr id="445" name="Google Shape;445;p52"/>
          <p:cNvSpPr txBox="1"/>
          <p:nvPr>
            <p:ph idx="1" type="body"/>
          </p:nvPr>
        </p:nvSpPr>
        <p:spPr>
          <a:xfrm>
            <a:off x="819150" y="1725450"/>
            <a:ext cx="7441500" cy="3297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Key features:</a:t>
            </a:r>
            <a:endParaRPr/>
          </a:p>
          <a:p>
            <a:pPr indent="-311150" lvl="0" marL="457200" rtl="0" algn="l">
              <a:spcBef>
                <a:spcPts val="1200"/>
              </a:spcBef>
              <a:spcAft>
                <a:spcPts val="0"/>
              </a:spcAft>
              <a:buSzPts val="1300"/>
              <a:buChar char="●"/>
            </a:pPr>
            <a:r>
              <a:rPr lang="en"/>
              <a:t>Off-policy algorithm</a:t>
            </a:r>
            <a:endParaRPr/>
          </a:p>
          <a:p>
            <a:pPr indent="-298450" lvl="1" marL="914400" rtl="0" algn="l">
              <a:spcBef>
                <a:spcPts val="0"/>
              </a:spcBef>
              <a:spcAft>
                <a:spcPts val="0"/>
              </a:spcAft>
              <a:buSzPts val="1100"/>
              <a:buChar char="○"/>
            </a:pPr>
            <a:r>
              <a:rPr lang="en"/>
              <a:t>L</a:t>
            </a:r>
            <a:r>
              <a:rPr lang="en"/>
              <a:t>earns optimal policy values independently</a:t>
            </a:r>
            <a:br>
              <a:rPr lang="en"/>
            </a:br>
            <a:r>
              <a:rPr lang="en"/>
              <a:t>of the agent's actions</a:t>
            </a:r>
            <a:endParaRPr/>
          </a:p>
          <a:p>
            <a:pPr indent="-311150" lvl="0" marL="457200" rtl="0" algn="l">
              <a:spcBef>
                <a:spcPts val="0"/>
              </a:spcBef>
              <a:spcAft>
                <a:spcPts val="0"/>
              </a:spcAft>
              <a:buSzPts val="1300"/>
              <a:buChar char="●"/>
            </a:pPr>
            <a:r>
              <a:rPr lang="en"/>
              <a:t>Maximizes both reward and entropy</a:t>
            </a:r>
            <a:endParaRPr/>
          </a:p>
          <a:p>
            <a:pPr indent="-298450" lvl="1" marL="914400" rtl="0" algn="l">
              <a:spcBef>
                <a:spcPts val="0"/>
              </a:spcBef>
              <a:spcAft>
                <a:spcPts val="0"/>
              </a:spcAft>
              <a:buSzPts val="1100"/>
              <a:buChar char="○"/>
            </a:pPr>
            <a:r>
              <a:rPr lang="en"/>
              <a:t>Allows for large amounts of environment exploration</a:t>
            </a:r>
            <a:endParaRPr/>
          </a:p>
          <a:p>
            <a:pPr indent="-311150" lvl="0" marL="457200" rtl="0" algn="l">
              <a:spcBef>
                <a:spcPts val="0"/>
              </a:spcBef>
              <a:spcAft>
                <a:spcPts val="0"/>
              </a:spcAft>
              <a:buSzPts val="1300"/>
              <a:buChar char="●"/>
            </a:pPr>
            <a:r>
              <a:rPr lang="en"/>
              <a:t>Makes use of a double Q-network</a:t>
            </a:r>
            <a:endParaRPr/>
          </a:p>
          <a:p>
            <a:pPr indent="0" lvl="0" marL="0" rtl="0" algn="l">
              <a:spcBef>
                <a:spcPts val="1200"/>
              </a:spcBef>
              <a:spcAft>
                <a:spcPts val="0"/>
              </a:spcAft>
              <a:buNone/>
            </a:pPr>
            <a:r>
              <a:rPr lang="en"/>
              <a:t>Has one issue:</a:t>
            </a:r>
            <a:endParaRPr/>
          </a:p>
          <a:p>
            <a:pPr indent="-311150" lvl="0" marL="457200" rtl="0" algn="l">
              <a:spcBef>
                <a:spcPts val="1200"/>
              </a:spcBef>
              <a:spcAft>
                <a:spcPts val="0"/>
              </a:spcAft>
              <a:buSzPts val="1300"/>
              <a:buChar char="●"/>
            </a:pPr>
            <a:r>
              <a:rPr lang="en"/>
              <a:t>Originally designed for continuous environments</a:t>
            </a:r>
            <a:endParaRPr/>
          </a:p>
          <a:p>
            <a:pPr indent="0" lvl="0" marL="0" rtl="0" algn="l">
              <a:spcBef>
                <a:spcPts val="1200"/>
              </a:spcBef>
              <a:spcAft>
                <a:spcPts val="0"/>
              </a:spcAft>
              <a:buNone/>
            </a:pPr>
            <a:r>
              <a:rPr lang="en"/>
              <a:t>There are mentions in published research papers about how to go about discretizing the algorithm, so we used those resources to create our own Discrete SAC agent.</a:t>
            </a:r>
            <a:endParaRPr/>
          </a:p>
          <a:p>
            <a:pPr indent="0" lvl="0" marL="0" rtl="0" algn="l">
              <a:spcBef>
                <a:spcPts val="1200"/>
              </a:spcBef>
              <a:spcAft>
                <a:spcPts val="1200"/>
              </a:spcAft>
              <a:buNone/>
            </a:pPr>
            <a:r>
              <a:t/>
            </a:r>
            <a:endParaRPr/>
          </a:p>
        </p:txBody>
      </p:sp>
      <p:sp>
        <p:nvSpPr>
          <p:cNvPr id="446" name="Google Shape;446;p52"/>
          <p:cNvSpPr txBox="1"/>
          <p:nvPr>
            <p:ph type="title"/>
          </p:nvPr>
        </p:nvSpPr>
        <p:spPr>
          <a:xfrm>
            <a:off x="819150" y="845600"/>
            <a:ext cx="7505700" cy="66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SAC (Soft Actor-Critic)</a:t>
            </a:r>
            <a:endParaRPr/>
          </a:p>
        </p:txBody>
      </p:sp>
      <p:sp>
        <p:nvSpPr>
          <p:cNvPr id="447" name="Google Shape;447;p52"/>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sp>
        <p:nvSpPr>
          <p:cNvPr id="448" name="Google Shape;448;p52"/>
          <p:cNvSpPr/>
          <p:nvPr/>
        </p:nvSpPr>
        <p:spPr>
          <a:xfrm>
            <a:off x="5565525" y="2714400"/>
            <a:ext cx="888000" cy="969600"/>
          </a:xfrm>
          <a:prstGeom prst="rect">
            <a:avLst/>
          </a:prstGeom>
          <a:solidFill>
            <a:srgbClr val="D9EAD3"/>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74E13"/>
                </a:solidFill>
                <a:latin typeface="Calibri"/>
                <a:ea typeface="Calibri"/>
                <a:cs typeface="Calibri"/>
                <a:sym typeface="Calibri"/>
              </a:rPr>
              <a:t>E</a:t>
            </a:r>
            <a:r>
              <a:rPr lang="en" sz="1200">
                <a:solidFill>
                  <a:srgbClr val="274E13"/>
                </a:solidFill>
                <a:latin typeface="Calibri"/>
                <a:ea typeface="Calibri"/>
                <a:cs typeface="Calibri"/>
                <a:sym typeface="Calibri"/>
              </a:rPr>
              <a:t>verglades</a:t>
            </a:r>
            <a:endParaRPr sz="900">
              <a:solidFill>
                <a:srgbClr val="274E13"/>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Original SAC Performance on Other Environments</a:t>
            </a:r>
            <a:endParaRPr/>
          </a:p>
        </p:txBody>
      </p:sp>
      <p:sp>
        <p:nvSpPr>
          <p:cNvPr id="454" name="Google Shape;454;p53"/>
          <p:cNvSpPr txBox="1"/>
          <p:nvPr>
            <p:ph idx="1" type="body"/>
          </p:nvPr>
        </p:nvSpPr>
        <p:spPr>
          <a:xfrm>
            <a:off x="819150" y="1990725"/>
            <a:ext cx="7505700" cy="81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Before translating our continuous SAC agent to a discrete setting, we </a:t>
            </a:r>
            <a:r>
              <a:rPr lang="en"/>
              <a:t>evaluated</a:t>
            </a:r>
            <a:r>
              <a:rPr lang="en"/>
              <a:t> the performance on some continuous environments frequently used as benchmarks:</a:t>
            </a:r>
            <a:endParaRPr/>
          </a:p>
        </p:txBody>
      </p:sp>
      <p:pic>
        <p:nvPicPr>
          <p:cNvPr id="455" name="Google Shape;455;p53"/>
          <p:cNvPicPr preferRelativeResize="0"/>
          <p:nvPr/>
        </p:nvPicPr>
        <p:blipFill rotWithShape="1">
          <a:blip r:embed="rId3">
            <a:alphaModFix/>
          </a:blip>
          <a:srcRect b="0" l="0" r="0" t="11158"/>
          <a:stretch/>
        </p:blipFill>
        <p:spPr>
          <a:xfrm>
            <a:off x="618575" y="3039725"/>
            <a:ext cx="2361075" cy="1573276"/>
          </a:xfrm>
          <a:prstGeom prst="rect">
            <a:avLst/>
          </a:prstGeom>
          <a:noFill/>
          <a:ln>
            <a:noFill/>
          </a:ln>
        </p:spPr>
      </p:pic>
      <p:sp>
        <p:nvSpPr>
          <p:cNvPr id="456" name="Google Shape;456;p53"/>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sp>
        <p:nvSpPr>
          <p:cNvPr id="457" name="Google Shape;457;p53"/>
          <p:cNvSpPr txBox="1"/>
          <p:nvPr>
            <p:ph idx="1" type="body"/>
          </p:nvPr>
        </p:nvSpPr>
        <p:spPr>
          <a:xfrm>
            <a:off x="838063" y="2701300"/>
            <a:ext cx="1922100" cy="40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BipedalWalker-v3</a:t>
            </a:r>
            <a:endParaRPr/>
          </a:p>
        </p:txBody>
      </p:sp>
      <p:pic>
        <p:nvPicPr>
          <p:cNvPr id="458" name="Google Shape;458;p53"/>
          <p:cNvPicPr preferRelativeResize="0"/>
          <p:nvPr/>
        </p:nvPicPr>
        <p:blipFill rotWithShape="1">
          <a:blip r:embed="rId4">
            <a:alphaModFix/>
          </a:blip>
          <a:srcRect b="0" l="0" r="0" t="10897"/>
          <a:stretch/>
        </p:blipFill>
        <p:spPr>
          <a:xfrm>
            <a:off x="3243675" y="3039725"/>
            <a:ext cx="2354320" cy="1573276"/>
          </a:xfrm>
          <a:prstGeom prst="rect">
            <a:avLst/>
          </a:prstGeom>
          <a:noFill/>
          <a:ln>
            <a:noFill/>
          </a:ln>
        </p:spPr>
      </p:pic>
      <p:sp>
        <p:nvSpPr>
          <p:cNvPr id="459" name="Google Shape;459;p53"/>
          <p:cNvSpPr txBox="1"/>
          <p:nvPr>
            <p:ph idx="1" type="body"/>
          </p:nvPr>
        </p:nvSpPr>
        <p:spPr>
          <a:xfrm>
            <a:off x="3459775" y="2701300"/>
            <a:ext cx="1922100" cy="40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InvertedPendulum</a:t>
            </a:r>
            <a:r>
              <a:rPr lang="en"/>
              <a:t>-v1</a:t>
            </a:r>
            <a:endParaRPr/>
          </a:p>
        </p:txBody>
      </p:sp>
      <p:pic>
        <p:nvPicPr>
          <p:cNvPr id="460" name="Google Shape;460;p53"/>
          <p:cNvPicPr preferRelativeResize="0"/>
          <p:nvPr/>
        </p:nvPicPr>
        <p:blipFill rotWithShape="1">
          <a:blip r:embed="rId5">
            <a:alphaModFix/>
          </a:blip>
          <a:srcRect b="4397" l="49545" r="0" t="14023"/>
          <a:stretch/>
        </p:blipFill>
        <p:spPr>
          <a:xfrm>
            <a:off x="5951900" y="3058155"/>
            <a:ext cx="2305749" cy="1536407"/>
          </a:xfrm>
          <a:prstGeom prst="rect">
            <a:avLst/>
          </a:prstGeom>
          <a:noFill/>
          <a:ln>
            <a:noFill/>
          </a:ln>
        </p:spPr>
      </p:pic>
      <p:sp>
        <p:nvSpPr>
          <p:cNvPr id="461" name="Google Shape;461;p53"/>
          <p:cNvSpPr txBox="1"/>
          <p:nvPr>
            <p:ph idx="1" type="body"/>
          </p:nvPr>
        </p:nvSpPr>
        <p:spPr>
          <a:xfrm>
            <a:off x="5976165" y="2701300"/>
            <a:ext cx="2257200" cy="4002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LunarLanderContinuous-v2</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4"/>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a:t>
            </a:r>
            <a:r>
              <a:rPr lang="en"/>
              <a:t> SAC Performance on Other Environments</a:t>
            </a:r>
            <a:endParaRPr/>
          </a:p>
        </p:txBody>
      </p:sp>
      <p:sp>
        <p:nvSpPr>
          <p:cNvPr id="467" name="Google Shape;467;p54"/>
          <p:cNvSpPr txBox="1"/>
          <p:nvPr>
            <p:ph idx="1" type="body"/>
          </p:nvPr>
        </p:nvSpPr>
        <p:spPr>
          <a:xfrm>
            <a:off x="819150" y="1990725"/>
            <a:ext cx="7505700" cy="81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a:t>
            </a:r>
            <a:r>
              <a:rPr lang="en"/>
              <a:t> translating our SAC agent to a discrete setting, we again evaluated the performance, but this time on discrete versions of the environments used for the previous benchmarks:</a:t>
            </a:r>
            <a:endParaRPr/>
          </a:p>
        </p:txBody>
      </p:sp>
      <p:sp>
        <p:nvSpPr>
          <p:cNvPr id="468" name="Google Shape;468;p54"/>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sp>
        <p:nvSpPr>
          <p:cNvPr id="469" name="Google Shape;469;p54"/>
          <p:cNvSpPr txBox="1"/>
          <p:nvPr>
            <p:ph idx="1" type="body"/>
          </p:nvPr>
        </p:nvSpPr>
        <p:spPr>
          <a:xfrm>
            <a:off x="1745375" y="2701300"/>
            <a:ext cx="1922100" cy="40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CartPole</a:t>
            </a:r>
            <a:r>
              <a:rPr lang="en"/>
              <a:t>-v1</a:t>
            </a:r>
            <a:endParaRPr/>
          </a:p>
        </p:txBody>
      </p:sp>
      <p:pic>
        <p:nvPicPr>
          <p:cNvPr id="470" name="Google Shape;470;p54"/>
          <p:cNvPicPr preferRelativeResize="0"/>
          <p:nvPr/>
        </p:nvPicPr>
        <p:blipFill rotWithShape="1">
          <a:blip r:embed="rId3">
            <a:alphaModFix/>
          </a:blip>
          <a:srcRect b="0" l="0" r="0" t="11016"/>
          <a:stretch/>
        </p:blipFill>
        <p:spPr>
          <a:xfrm>
            <a:off x="1455151" y="3025300"/>
            <a:ext cx="2379874" cy="1588375"/>
          </a:xfrm>
          <a:prstGeom prst="rect">
            <a:avLst/>
          </a:prstGeom>
          <a:noFill/>
          <a:ln>
            <a:noFill/>
          </a:ln>
        </p:spPr>
      </p:pic>
      <p:pic>
        <p:nvPicPr>
          <p:cNvPr id="471" name="Google Shape;471;p54"/>
          <p:cNvPicPr preferRelativeResize="0"/>
          <p:nvPr/>
        </p:nvPicPr>
        <p:blipFill rotWithShape="1">
          <a:blip r:embed="rId4">
            <a:alphaModFix/>
          </a:blip>
          <a:srcRect b="0" l="0" r="0" t="10682"/>
          <a:stretch/>
        </p:blipFill>
        <p:spPr>
          <a:xfrm>
            <a:off x="4741175" y="3025300"/>
            <a:ext cx="2431800" cy="1629000"/>
          </a:xfrm>
          <a:prstGeom prst="rect">
            <a:avLst/>
          </a:prstGeom>
          <a:noFill/>
          <a:ln>
            <a:noFill/>
          </a:ln>
        </p:spPr>
      </p:pic>
      <p:sp>
        <p:nvSpPr>
          <p:cNvPr id="472" name="Google Shape;472;p54"/>
          <p:cNvSpPr txBox="1"/>
          <p:nvPr>
            <p:ph idx="1" type="body"/>
          </p:nvPr>
        </p:nvSpPr>
        <p:spPr>
          <a:xfrm>
            <a:off x="4855115" y="2701300"/>
            <a:ext cx="2257200" cy="40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LunarLander-v2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Discrete SAC Performance on Everglades</a:t>
            </a:r>
            <a:endParaRPr/>
          </a:p>
        </p:txBody>
      </p:sp>
      <p:sp>
        <p:nvSpPr>
          <p:cNvPr id="478" name="Google Shape;478;p55"/>
          <p:cNvSpPr txBox="1"/>
          <p:nvPr>
            <p:ph idx="1" type="body"/>
          </p:nvPr>
        </p:nvSpPr>
        <p:spPr>
          <a:xfrm>
            <a:off x="745225" y="1838875"/>
            <a:ext cx="3752700" cy="2651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Our discrete agent did not have enough training time to </a:t>
            </a:r>
            <a:r>
              <a:rPr lang="en"/>
              <a:t>fully</a:t>
            </a:r>
            <a:r>
              <a:rPr lang="en"/>
              <a:t> converge to good results on Everglades</a:t>
            </a:r>
            <a:br>
              <a:rPr lang="en"/>
            </a:br>
            <a:endParaRPr/>
          </a:p>
          <a:p>
            <a:pPr indent="-311150" lvl="0" marL="457200" rtl="0" algn="l">
              <a:spcBef>
                <a:spcPts val="0"/>
              </a:spcBef>
              <a:spcAft>
                <a:spcPts val="0"/>
              </a:spcAft>
              <a:buSzPts val="1300"/>
              <a:buChar char="●"/>
            </a:pPr>
            <a:r>
              <a:rPr lang="en"/>
              <a:t>The discrete version of this agent is very sensitive to entropy optimization and hyperparameter tuning</a:t>
            </a:r>
            <a:br>
              <a:rPr lang="en"/>
            </a:br>
            <a:endParaRPr/>
          </a:p>
          <a:p>
            <a:pPr indent="-311150" lvl="0" marL="457200" rtl="0" algn="l">
              <a:spcBef>
                <a:spcPts val="0"/>
              </a:spcBef>
              <a:spcAft>
                <a:spcPts val="0"/>
              </a:spcAft>
              <a:buSzPts val="1300"/>
              <a:buChar char="●"/>
            </a:pPr>
            <a:r>
              <a:rPr lang="en"/>
              <a:t>With a legal move mask and PER sampling implemented, this agent </a:t>
            </a:r>
            <a:r>
              <a:rPr lang="en"/>
              <a:t>should</a:t>
            </a:r>
            <a:r>
              <a:rPr lang="en"/>
              <a:t> theoretically perform at least as good as Double DQN</a:t>
            </a:r>
            <a:endParaRPr/>
          </a:p>
        </p:txBody>
      </p:sp>
      <p:sp>
        <p:nvSpPr>
          <p:cNvPr id="479" name="Google Shape;479;p55"/>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pic>
        <p:nvPicPr>
          <p:cNvPr id="480" name="Google Shape;480;p55"/>
          <p:cNvPicPr preferRelativeResize="0"/>
          <p:nvPr/>
        </p:nvPicPr>
        <p:blipFill rotWithShape="1">
          <a:blip r:embed="rId3">
            <a:alphaModFix/>
          </a:blip>
          <a:srcRect b="0" l="4324" r="0" t="10952"/>
          <a:stretch/>
        </p:blipFill>
        <p:spPr>
          <a:xfrm>
            <a:off x="6474600" y="1571251"/>
            <a:ext cx="2257200" cy="1575673"/>
          </a:xfrm>
          <a:prstGeom prst="rect">
            <a:avLst/>
          </a:prstGeom>
          <a:noFill/>
          <a:ln>
            <a:noFill/>
          </a:ln>
        </p:spPr>
      </p:pic>
      <p:pic>
        <p:nvPicPr>
          <p:cNvPr id="481" name="Google Shape;481;p55"/>
          <p:cNvPicPr preferRelativeResize="0"/>
          <p:nvPr/>
        </p:nvPicPr>
        <p:blipFill rotWithShape="1">
          <a:blip r:embed="rId4">
            <a:alphaModFix/>
          </a:blip>
          <a:srcRect b="0" l="6898" r="0" t="11785"/>
          <a:stretch/>
        </p:blipFill>
        <p:spPr>
          <a:xfrm>
            <a:off x="6474600" y="3240175"/>
            <a:ext cx="2300600" cy="1634825"/>
          </a:xfrm>
          <a:prstGeom prst="rect">
            <a:avLst/>
          </a:prstGeom>
          <a:noFill/>
          <a:ln>
            <a:noFill/>
          </a:ln>
        </p:spPr>
      </p:pic>
      <p:sp>
        <p:nvSpPr>
          <p:cNvPr id="482" name="Google Shape;482;p55"/>
          <p:cNvSpPr txBox="1"/>
          <p:nvPr>
            <p:ph idx="1" type="body"/>
          </p:nvPr>
        </p:nvSpPr>
        <p:spPr>
          <a:xfrm>
            <a:off x="4572000" y="1571238"/>
            <a:ext cx="1787100" cy="4002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First failed run:</a:t>
            </a:r>
            <a:endParaRPr/>
          </a:p>
        </p:txBody>
      </p:sp>
      <p:sp>
        <p:nvSpPr>
          <p:cNvPr id="483" name="Google Shape;483;p55"/>
          <p:cNvSpPr txBox="1"/>
          <p:nvPr>
            <p:ph idx="1" type="body"/>
          </p:nvPr>
        </p:nvSpPr>
        <p:spPr>
          <a:xfrm>
            <a:off x="4629675" y="3240195"/>
            <a:ext cx="1787100" cy="10407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
              <a:t>Best </a:t>
            </a:r>
            <a:r>
              <a:rPr lang="en"/>
              <a:t>run:</a:t>
            </a:r>
            <a:br>
              <a:rPr lang="en"/>
            </a:br>
            <a:r>
              <a:rPr lang="en" sz="1100">
                <a:solidFill>
                  <a:srgbClr val="999999"/>
                </a:solidFill>
              </a:rPr>
              <a:t>T</a:t>
            </a:r>
            <a:r>
              <a:rPr lang="en" sz="1100">
                <a:solidFill>
                  <a:srgbClr val="999999"/>
                </a:solidFill>
              </a:rPr>
              <a:t>emperature = 0.8</a:t>
            </a:r>
            <a:br>
              <a:rPr lang="en" sz="1100">
                <a:solidFill>
                  <a:srgbClr val="999999"/>
                </a:solidFill>
              </a:rPr>
            </a:br>
            <a:r>
              <a:rPr lang="en" sz="1100">
                <a:solidFill>
                  <a:srgbClr val="999999"/>
                </a:solidFill>
              </a:rPr>
              <a:t>Target Entropy = 0.98ln(7)</a:t>
            </a:r>
            <a:endParaRPr sz="1100">
              <a:solidFill>
                <a:srgbClr val="99999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a:t>
            </a:r>
            <a:endParaRPr/>
          </a:p>
        </p:txBody>
      </p:sp>
      <p:sp>
        <p:nvSpPr>
          <p:cNvPr id="489" name="Google Shape;489;p56"/>
          <p:cNvSpPr txBox="1"/>
          <p:nvPr>
            <p:ph idx="1" type="body"/>
          </p:nvPr>
        </p:nvSpPr>
        <p:spPr>
          <a:xfrm>
            <a:off x="819150" y="14681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Unorthodox game environment (make 7 choices per turn)</a:t>
            </a:r>
            <a:endParaRPr/>
          </a:p>
          <a:p>
            <a:pPr indent="-311150" lvl="0" marL="457200" rtl="0" algn="l">
              <a:spcBef>
                <a:spcPts val="0"/>
              </a:spcBef>
              <a:spcAft>
                <a:spcPts val="0"/>
              </a:spcAft>
              <a:buSzPts val="1300"/>
              <a:buChar char="●"/>
            </a:pPr>
            <a:r>
              <a:rPr lang="en"/>
              <a:t>Improve </a:t>
            </a:r>
            <a:r>
              <a:rPr lang="en"/>
              <a:t>win rates against some discernible strategies, especially early rushes</a:t>
            </a:r>
            <a:endParaRPr/>
          </a:p>
          <a:p>
            <a:pPr indent="-311150" lvl="0" marL="457200" rtl="0" algn="l">
              <a:spcBef>
                <a:spcPts val="0"/>
              </a:spcBef>
              <a:spcAft>
                <a:spcPts val="0"/>
              </a:spcAft>
              <a:buSzPts val="1300"/>
              <a:buChar char="●"/>
            </a:pPr>
            <a:r>
              <a:rPr lang="en"/>
              <a:t>Analyzing complex research papers </a:t>
            </a:r>
            <a:endParaRPr/>
          </a:p>
          <a:p>
            <a:pPr indent="-311150" lvl="0" marL="457200" rtl="0" algn="l">
              <a:spcBef>
                <a:spcPts val="0"/>
              </a:spcBef>
              <a:spcAft>
                <a:spcPts val="0"/>
              </a:spcAft>
              <a:buSzPts val="1300"/>
              <a:buChar char="●"/>
            </a:pPr>
            <a:r>
              <a:rPr lang="en"/>
              <a:t>Testing hyper-parameter tunings is computationally expensive</a:t>
            </a:r>
            <a:endParaRPr/>
          </a:p>
          <a:p>
            <a:pPr indent="-311150" lvl="0" marL="457200" rtl="0" algn="l">
              <a:spcBef>
                <a:spcPts val="0"/>
              </a:spcBef>
              <a:spcAft>
                <a:spcPts val="0"/>
              </a:spcAft>
              <a:buSzPts val="1300"/>
              <a:buChar char="●"/>
            </a:pPr>
            <a:r>
              <a:rPr lang="en"/>
              <a:t>Sparse reward of the environment</a:t>
            </a:r>
            <a:endParaRPr/>
          </a:p>
          <a:p>
            <a:pPr indent="-311150" lvl="0" marL="457200" rtl="0" algn="l">
              <a:spcBef>
                <a:spcPts val="0"/>
              </a:spcBef>
              <a:spcAft>
                <a:spcPts val="0"/>
              </a:spcAft>
              <a:buSzPts val="1300"/>
              <a:buChar char="●"/>
            </a:pPr>
            <a:r>
              <a:rPr lang="en"/>
              <a:t>Training sessions can take between 4 hours to 72 hours at a time, making the debugging process tedious and slow</a:t>
            </a:r>
            <a:endParaRPr/>
          </a:p>
          <a:p>
            <a:pPr indent="-311150" lvl="0" marL="457200" rtl="0" algn="l">
              <a:spcBef>
                <a:spcPts val="0"/>
              </a:spcBef>
              <a:spcAft>
                <a:spcPts val="0"/>
              </a:spcAft>
              <a:buSzPts val="1300"/>
              <a:buChar char="●"/>
            </a:pPr>
            <a:r>
              <a:rPr lang="en"/>
              <a:t>Managing Newton cluster resources</a:t>
            </a:r>
            <a:endParaRPr/>
          </a:p>
          <a:p>
            <a:pPr indent="0" lvl="0" marL="457200" rtl="0" algn="l">
              <a:spcBef>
                <a:spcPts val="1200"/>
              </a:spcBef>
              <a:spcAft>
                <a:spcPts val="1200"/>
              </a:spcAft>
              <a:buNone/>
            </a:pPr>
            <a:r>
              <a:t/>
            </a:r>
            <a:endParaRPr/>
          </a:p>
        </p:txBody>
      </p:sp>
      <p:sp>
        <p:nvSpPr>
          <p:cNvPr id="490" name="Google Shape;490;p56"/>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Benjamin Le Heup</a:t>
            </a:r>
            <a:endParaRPr b="1">
              <a:solidFill>
                <a:srgbClr val="B7B7B7"/>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Environment challenges</a:t>
            </a:r>
            <a:endParaRPr/>
          </a:p>
        </p:txBody>
      </p:sp>
      <p:sp>
        <p:nvSpPr>
          <p:cNvPr id="496" name="Google Shape;496;p57"/>
          <p:cNvSpPr txBox="1"/>
          <p:nvPr>
            <p:ph idx="1" type="body"/>
          </p:nvPr>
        </p:nvSpPr>
        <p:spPr>
          <a:xfrm>
            <a:off x="879100" y="1508325"/>
            <a:ext cx="7505700" cy="29319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The environment rewards players for being very aggressive:</a:t>
            </a:r>
            <a:endParaRPr/>
          </a:p>
          <a:p>
            <a:pPr indent="-311150" lvl="1" marL="914400" rtl="0" algn="l">
              <a:lnSpc>
                <a:spcPct val="115000"/>
              </a:lnSpc>
              <a:spcBef>
                <a:spcPts val="0"/>
              </a:spcBef>
              <a:spcAft>
                <a:spcPts val="0"/>
              </a:spcAft>
              <a:buSzPts val="1300"/>
              <a:buChar char="○"/>
            </a:pPr>
            <a:r>
              <a:rPr lang="en" sz="1300"/>
              <a:t>The environment does not give a opposing player any indication of where a group of bots is going when they are in transit </a:t>
            </a:r>
            <a:endParaRPr sz="1300"/>
          </a:p>
          <a:p>
            <a:pPr indent="-311150" lvl="1" marL="914400" rtl="0" algn="l">
              <a:lnSpc>
                <a:spcPct val="115000"/>
              </a:lnSpc>
              <a:spcBef>
                <a:spcPts val="0"/>
              </a:spcBef>
              <a:spcAft>
                <a:spcPts val="0"/>
              </a:spcAft>
              <a:buSzPts val="1300"/>
              <a:buChar char="○"/>
            </a:pPr>
            <a:r>
              <a:rPr lang="en" sz="1300"/>
              <a:t>The base node does not have a defense bonus multiplier </a:t>
            </a:r>
            <a:endParaRPr sz="1300"/>
          </a:p>
          <a:p>
            <a:pPr indent="-311150" lvl="1" marL="914400" rtl="0" algn="l">
              <a:lnSpc>
                <a:spcPct val="115000"/>
              </a:lnSpc>
              <a:spcBef>
                <a:spcPts val="0"/>
              </a:spcBef>
              <a:spcAft>
                <a:spcPts val="0"/>
              </a:spcAft>
              <a:buSzPts val="1300"/>
              <a:buChar char="○"/>
            </a:pPr>
            <a:r>
              <a:rPr lang="en" sz="1300"/>
              <a:t>Bot groups can pass enemy bot groups freely in this environment </a:t>
            </a:r>
            <a:endParaRPr sz="1300"/>
          </a:p>
          <a:p>
            <a:pPr indent="-311150" lvl="0" marL="457200" rtl="0" algn="l">
              <a:lnSpc>
                <a:spcPct val="115000"/>
              </a:lnSpc>
              <a:spcBef>
                <a:spcPts val="0"/>
              </a:spcBef>
              <a:spcAft>
                <a:spcPts val="0"/>
              </a:spcAft>
              <a:buSzPts val="1300"/>
              <a:buChar char="●"/>
            </a:pPr>
            <a:r>
              <a:rPr lang="en"/>
              <a:t>Observation space uses integers to represent categorical data</a:t>
            </a:r>
            <a:endParaRPr/>
          </a:p>
          <a:p>
            <a:pPr indent="-311150" lvl="0" marL="457200" rtl="0" algn="l">
              <a:lnSpc>
                <a:spcPct val="115000"/>
              </a:lnSpc>
              <a:spcBef>
                <a:spcPts val="0"/>
              </a:spcBef>
              <a:spcAft>
                <a:spcPts val="0"/>
              </a:spcAft>
              <a:buSzPts val="1300"/>
              <a:buChar char="●"/>
            </a:pPr>
            <a:r>
              <a:rPr lang="en"/>
              <a:t>Environment does not have a renderer to show what is the current game state</a:t>
            </a:r>
            <a:endParaRPr/>
          </a:p>
          <a:p>
            <a:pPr indent="0" lvl="0" marL="457200" rtl="0" algn="l">
              <a:lnSpc>
                <a:spcPct val="95000"/>
              </a:lnSpc>
              <a:spcBef>
                <a:spcPts val="1200"/>
              </a:spcBef>
              <a:spcAft>
                <a:spcPts val="1200"/>
              </a:spcAft>
              <a:buNone/>
            </a:pPr>
            <a:r>
              <a:t/>
            </a:r>
            <a:endParaRPr sz="1700"/>
          </a:p>
        </p:txBody>
      </p:sp>
      <p:sp>
        <p:nvSpPr>
          <p:cNvPr id="497" name="Google Shape;497;p57"/>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Benjamin Le Heup</a:t>
            </a:r>
            <a:endParaRPr b="1">
              <a:solidFill>
                <a:srgbClr val="B7B7B7"/>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Successes</a:t>
            </a:r>
            <a:endParaRPr/>
          </a:p>
        </p:txBody>
      </p:sp>
      <p:sp>
        <p:nvSpPr>
          <p:cNvPr id="503" name="Google Shape;503;p58"/>
          <p:cNvSpPr txBox="1"/>
          <p:nvPr>
            <p:ph idx="1" type="body"/>
          </p:nvPr>
        </p:nvSpPr>
        <p:spPr>
          <a:xfrm>
            <a:off x="819150" y="16965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Implemented and trained </a:t>
            </a:r>
            <a:r>
              <a:rPr lang="en"/>
              <a:t>5 out of 6 extensions of Rainbow DQN </a:t>
            </a:r>
            <a:endParaRPr/>
          </a:p>
          <a:p>
            <a:pPr indent="-311150" lvl="0" marL="457200" rtl="0" algn="l">
              <a:spcBef>
                <a:spcPts val="0"/>
              </a:spcBef>
              <a:spcAft>
                <a:spcPts val="0"/>
              </a:spcAft>
              <a:buSzPts val="1300"/>
              <a:buChar char="●"/>
            </a:pPr>
            <a:r>
              <a:rPr lang="en"/>
              <a:t>Rainbow DQN extensions are completely modular</a:t>
            </a:r>
            <a:endParaRPr/>
          </a:p>
          <a:p>
            <a:pPr indent="-311150" lvl="0" marL="457200" rtl="0" algn="l">
              <a:spcBef>
                <a:spcPts val="0"/>
              </a:spcBef>
              <a:spcAft>
                <a:spcPts val="0"/>
              </a:spcAft>
              <a:buSzPts val="1300"/>
              <a:buChar char="●"/>
            </a:pPr>
            <a:r>
              <a:rPr lang="en"/>
              <a:t>Implemented and trained PPO </a:t>
            </a:r>
            <a:endParaRPr/>
          </a:p>
          <a:p>
            <a:pPr indent="-311150" lvl="0" marL="457200" rtl="0" algn="l">
              <a:spcBef>
                <a:spcPts val="0"/>
              </a:spcBef>
              <a:spcAft>
                <a:spcPts val="0"/>
              </a:spcAft>
              <a:buSzPts val="1300"/>
              <a:buChar char="●"/>
            </a:pPr>
            <a:r>
              <a:rPr lang="en"/>
              <a:t>Implemented and trained SAC</a:t>
            </a:r>
            <a:endParaRPr/>
          </a:p>
          <a:p>
            <a:pPr indent="-311150" lvl="0" marL="457200" rtl="0" algn="l">
              <a:spcBef>
                <a:spcPts val="0"/>
              </a:spcBef>
              <a:spcAft>
                <a:spcPts val="0"/>
              </a:spcAft>
              <a:buSzPts val="1300"/>
              <a:buChar char="●"/>
            </a:pPr>
            <a:r>
              <a:rPr lang="en"/>
              <a:t>Created various reward shaping methods</a:t>
            </a:r>
            <a:endParaRPr/>
          </a:p>
          <a:p>
            <a:pPr indent="-311150" lvl="0" marL="457200" rtl="0" algn="l">
              <a:spcBef>
                <a:spcPts val="0"/>
              </a:spcBef>
              <a:spcAft>
                <a:spcPts val="0"/>
              </a:spcAft>
              <a:buSzPts val="1300"/>
              <a:buChar char="●"/>
            </a:pPr>
            <a:r>
              <a:rPr lang="en"/>
              <a:t>Created a Renderer for the Everglades environment </a:t>
            </a:r>
            <a:endParaRPr/>
          </a:p>
          <a:p>
            <a:pPr indent="-311150" lvl="0" marL="457200" rtl="0" algn="l">
              <a:spcBef>
                <a:spcPts val="0"/>
              </a:spcBef>
              <a:spcAft>
                <a:spcPts val="0"/>
              </a:spcAft>
              <a:buSzPts val="1300"/>
              <a:buChar char="●"/>
            </a:pPr>
            <a:r>
              <a:rPr lang="en"/>
              <a:t>One-Hot Encoded the environment’s observation space</a:t>
            </a:r>
            <a:endParaRPr/>
          </a:p>
          <a:p>
            <a:pPr indent="-311150" lvl="0" marL="457200" rtl="0" algn="l">
              <a:spcBef>
                <a:spcPts val="0"/>
              </a:spcBef>
              <a:spcAft>
                <a:spcPts val="0"/>
              </a:spcAft>
              <a:buSzPts val="1300"/>
              <a:buChar char="●"/>
            </a:pPr>
            <a:r>
              <a:rPr lang="en"/>
              <a:t>DQN and PPO agents are able to beat discernible agents more than 60% of the time on average</a:t>
            </a:r>
            <a:endParaRPr/>
          </a:p>
        </p:txBody>
      </p:sp>
      <p:sp>
        <p:nvSpPr>
          <p:cNvPr id="504" name="Google Shape;504;p58"/>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Benjamin Le Heup</a:t>
            </a:r>
            <a:endParaRPr b="1">
              <a:solidFill>
                <a:srgbClr val="B7B7B7"/>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9"/>
          <p:cNvSpPr txBox="1"/>
          <p:nvPr>
            <p:ph type="title"/>
          </p:nvPr>
        </p:nvSpPr>
        <p:spPr>
          <a:xfrm>
            <a:off x="750450" y="623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Timeline  </a:t>
            </a:r>
            <a:endParaRPr/>
          </a:p>
        </p:txBody>
      </p:sp>
      <p:grpSp>
        <p:nvGrpSpPr>
          <p:cNvPr id="510" name="Google Shape;510;p59"/>
          <p:cNvGrpSpPr/>
          <p:nvPr/>
        </p:nvGrpSpPr>
        <p:grpSpPr>
          <a:xfrm>
            <a:off x="1900551" y="2517525"/>
            <a:ext cx="2023676" cy="1685561"/>
            <a:chOff x="2071701" y="2703375"/>
            <a:chExt cx="2023676" cy="1685561"/>
          </a:xfrm>
        </p:grpSpPr>
        <p:sp>
          <p:nvSpPr>
            <p:cNvPr id="511" name="Google Shape;511;p59"/>
            <p:cNvSpPr/>
            <p:nvPr/>
          </p:nvSpPr>
          <p:spPr>
            <a:xfrm>
              <a:off x="2437281" y="3080265"/>
              <a:ext cx="15345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9"/>
            <p:cNvSpPr txBox="1"/>
            <p:nvPr/>
          </p:nvSpPr>
          <p:spPr>
            <a:xfrm>
              <a:off x="2313677" y="3445136"/>
              <a:ext cx="1781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Implemented DQN </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Designed output layer for everglades environment</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Created methods of how to choose actions in Everglades environment</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Got access to Newton GPU cluster  </a:t>
              </a:r>
              <a:endParaRPr sz="800">
                <a:latin typeface="Roboto"/>
                <a:ea typeface="Roboto"/>
                <a:cs typeface="Roboto"/>
                <a:sym typeface="Roboto"/>
              </a:endParaRPr>
            </a:p>
          </p:txBody>
        </p:sp>
        <p:sp>
          <p:nvSpPr>
            <p:cNvPr id="513" name="Google Shape;513;p59"/>
            <p:cNvSpPr txBox="1"/>
            <p:nvPr/>
          </p:nvSpPr>
          <p:spPr>
            <a:xfrm>
              <a:off x="2071701" y="2703375"/>
              <a:ext cx="1440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November 2020</a:t>
              </a:r>
              <a:endParaRPr b="1" sz="1200">
                <a:latin typeface="Roboto"/>
                <a:ea typeface="Roboto"/>
                <a:cs typeface="Roboto"/>
                <a:sym typeface="Roboto"/>
              </a:endParaRPr>
            </a:p>
          </p:txBody>
        </p:sp>
        <p:grpSp>
          <p:nvGrpSpPr>
            <p:cNvPr id="514" name="Google Shape;514;p59"/>
            <p:cNvGrpSpPr/>
            <p:nvPr/>
          </p:nvGrpSpPr>
          <p:grpSpPr>
            <a:xfrm rot="10800000">
              <a:off x="2395183" y="3080258"/>
              <a:ext cx="92400" cy="411825"/>
              <a:chOff x="2070100" y="2563700"/>
              <a:chExt cx="92400" cy="411825"/>
            </a:xfrm>
          </p:grpSpPr>
          <p:cxnSp>
            <p:nvCxnSpPr>
              <p:cNvPr id="515" name="Google Shape;515;p5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16" name="Google Shape;516;p5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 name="Google Shape;517;p59"/>
          <p:cNvGrpSpPr/>
          <p:nvPr/>
        </p:nvGrpSpPr>
        <p:grpSpPr>
          <a:xfrm>
            <a:off x="3471750" y="1666125"/>
            <a:ext cx="2009547" cy="1735475"/>
            <a:chOff x="3642900" y="1851975"/>
            <a:chExt cx="2009547" cy="1735475"/>
          </a:xfrm>
        </p:grpSpPr>
        <p:sp>
          <p:nvSpPr>
            <p:cNvPr id="518" name="Google Shape;518;p59"/>
            <p:cNvSpPr/>
            <p:nvPr/>
          </p:nvSpPr>
          <p:spPr>
            <a:xfrm>
              <a:off x="3971778" y="3080265"/>
              <a:ext cx="15345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59"/>
            <p:cNvGrpSpPr/>
            <p:nvPr/>
          </p:nvGrpSpPr>
          <p:grpSpPr>
            <a:xfrm>
              <a:off x="3924544" y="2800855"/>
              <a:ext cx="92400" cy="411825"/>
              <a:chOff x="845575" y="2563700"/>
              <a:chExt cx="92400" cy="411825"/>
            </a:xfrm>
          </p:grpSpPr>
          <p:cxnSp>
            <p:nvCxnSpPr>
              <p:cNvPr id="520" name="Google Shape;520;p5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21" name="Google Shape;521;p5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59"/>
            <p:cNvSpPr txBox="1"/>
            <p:nvPr/>
          </p:nvSpPr>
          <p:spPr>
            <a:xfrm>
              <a:off x="3642900" y="3216050"/>
              <a:ext cx="1449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December 2020</a:t>
              </a:r>
              <a:endParaRPr b="1" sz="1200">
                <a:latin typeface="Roboto"/>
                <a:ea typeface="Roboto"/>
                <a:cs typeface="Roboto"/>
                <a:sym typeface="Roboto"/>
              </a:endParaRPr>
            </a:p>
            <a:p>
              <a:pPr indent="0" lvl="0" marL="0" rtl="0" algn="ctr">
                <a:lnSpc>
                  <a:spcPct val="115000"/>
                </a:lnSpc>
                <a:spcBef>
                  <a:spcPts val="1600"/>
                </a:spcBef>
                <a:spcAft>
                  <a:spcPts val="1600"/>
                </a:spcAft>
                <a:buNone/>
              </a:pPr>
              <a:r>
                <a:t/>
              </a:r>
              <a:endParaRPr b="1" sz="1200">
                <a:latin typeface="Roboto"/>
                <a:ea typeface="Roboto"/>
                <a:cs typeface="Roboto"/>
                <a:sym typeface="Roboto"/>
              </a:endParaRPr>
            </a:p>
          </p:txBody>
        </p:sp>
        <p:sp>
          <p:nvSpPr>
            <p:cNvPr id="523" name="Google Shape;523;p59"/>
            <p:cNvSpPr txBox="1"/>
            <p:nvPr/>
          </p:nvSpPr>
          <p:spPr>
            <a:xfrm>
              <a:off x="3870747" y="1851975"/>
              <a:ext cx="1781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Testing and Debugging DQN </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Tested for optimal hyperparameters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Discovered limitations of DQN</a:t>
              </a:r>
              <a:endParaRPr sz="800">
                <a:latin typeface="Roboto"/>
                <a:ea typeface="Roboto"/>
                <a:cs typeface="Roboto"/>
                <a:sym typeface="Roboto"/>
              </a:endParaRPr>
            </a:p>
          </p:txBody>
        </p:sp>
      </p:grpSp>
      <p:grpSp>
        <p:nvGrpSpPr>
          <p:cNvPr id="524" name="Google Shape;524;p59"/>
          <p:cNvGrpSpPr/>
          <p:nvPr/>
        </p:nvGrpSpPr>
        <p:grpSpPr>
          <a:xfrm>
            <a:off x="4960149" y="2517525"/>
            <a:ext cx="2020987" cy="1733125"/>
            <a:chOff x="5131299" y="2703375"/>
            <a:chExt cx="2020987" cy="1733125"/>
          </a:xfrm>
        </p:grpSpPr>
        <p:sp>
          <p:nvSpPr>
            <p:cNvPr id="525" name="Google Shape;525;p59"/>
            <p:cNvSpPr/>
            <p:nvPr/>
          </p:nvSpPr>
          <p:spPr>
            <a:xfrm>
              <a:off x="5506276" y="3080265"/>
              <a:ext cx="15345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59"/>
            <p:cNvGrpSpPr/>
            <p:nvPr/>
          </p:nvGrpSpPr>
          <p:grpSpPr>
            <a:xfrm rot="10800000">
              <a:off x="5455515" y="3080258"/>
              <a:ext cx="92400" cy="411825"/>
              <a:chOff x="2070100" y="2563700"/>
              <a:chExt cx="92400" cy="411825"/>
            </a:xfrm>
          </p:grpSpPr>
          <p:cxnSp>
            <p:nvCxnSpPr>
              <p:cNvPr id="527" name="Google Shape;527;p5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28" name="Google Shape;528;p5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59"/>
            <p:cNvSpPr txBox="1"/>
            <p:nvPr/>
          </p:nvSpPr>
          <p:spPr>
            <a:xfrm>
              <a:off x="5131299" y="2703375"/>
              <a:ext cx="1317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January 2021</a:t>
              </a:r>
              <a:endParaRPr b="1" sz="1200">
                <a:latin typeface="Roboto"/>
                <a:ea typeface="Roboto"/>
                <a:cs typeface="Roboto"/>
                <a:sym typeface="Roboto"/>
              </a:endParaRPr>
            </a:p>
          </p:txBody>
        </p:sp>
        <p:sp>
          <p:nvSpPr>
            <p:cNvPr id="530" name="Google Shape;530;p59"/>
            <p:cNvSpPr txBox="1"/>
            <p:nvPr/>
          </p:nvSpPr>
          <p:spPr>
            <a:xfrm>
              <a:off x="5142586" y="3492700"/>
              <a:ext cx="2009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Implemented PPO</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Completed first version of PPO</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Started using Newton GPU Cluster for long training sessions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Began testing and debugging PPO</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Implemented ICM for PPO</a:t>
              </a:r>
              <a:endParaRPr sz="800">
                <a:latin typeface="Roboto"/>
                <a:ea typeface="Roboto"/>
                <a:cs typeface="Roboto"/>
                <a:sym typeface="Roboto"/>
              </a:endParaRPr>
            </a:p>
          </p:txBody>
        </p:sp>
      </p:grpSp>
      <p:grpSp>
        <p:nvGrpSpPr>
          <p:cNvPr id="531" name="Google Shape;531;p59"/>
          <p:cNvGrpSpPr/>
          <p:nvPr/>
        </p:nvGrpSpPr>
        <p:grpSpPr>
          <a:xfrm>
            <a:off x="6499663" y="1624505"/>
            <a:ext cx="2257252" cy="1777070"/>
            <a:chOff x="6671008" y="1810363"/>
            <a:chExt cx="2475600" cy="1777070"/>
          </a:xfrm>
        </p:grpSpPr>
        <p:sp>
          <p:nvSpPr>
            <p:cNvPr id="532" name="Google Shape;532;p59"/>
            <p:cNvSpPr/>
            <p:nvPr/>
          </p:nvSpPr>
          <p:spPr>
            <a:xfrm>
              <a:off x="7040783" y="3080265"/>
              <a:ext cx="21057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59"/>
            <p:cNvGrpSpPr/>
            <p:nvPr/>
          </p:nvGrpSpPr>
          <p:grpSpPr>
            <a:xfrm>
              <a:off x="6994658" y="2800855"/>
              <a:ext cx="92400" cy="411825"/>
              <a:chOff x="845575" y="2563700"/>
              <a:chExt cx="92400" cy="411825"/>
            </a:xfrm>
          </p:grpSpPr>
          <p:cxnSp>
            <p:nvCxnSpPr>
              <p:cNvPr id="534" name="Google Shape;534;p5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35" name="Google Shape;535;p5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59"/>
            <p:cNvSpPr txBox="1"/>
            <p:nvPr/>
          </p:nvSpPr>
          <p:spPr>
            <a:xfrm>
              <a:off x="6671008" y="3216032"/>
              <a:ext cx="2475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February 1st-February 15th 2021</a:t>
              </a:r>
              <a:endParaRPr b="1" sz="1200">
                <a:latin typeface="Roboto"/>
                <a:ea typeface="Roboto"/>
                <a:cs typeface="Roboto"/>
                <a:sym typeface="Roboto"/>
              </a:endParaRPr>
            </a:p>
            <a:p>
              <a:pPr indent="0" lvl="0" marL="0" rtl="0" algn="ctr">
                <a:lnSpc>
                  <a:spcPct val="115000"/>
                </a:lnSpc>
                <a:spcBef>
                  <a:spcPts val="1600"/>
                </a:spcBef>
                <a:spcAft>
                  <a:spcPts val="1600"/>
                </a:spcAft>
                <a:buNone/>
              </a:pPr>
              <a:r>
                <a:rPr b="1" lang="en" sz="1200">
                  <a:latin typeface="Roboto"/>
                  <a:ea typeface="Roboto"/>
                  <a:cs typeface="Roboto"/>
                  <a:sym typeface="Roboto"/>
                </a:rPr>
                <a:t> </a:t>
              </a:r>
              <a:endParaRPr b="1" sz="1200">
                <a:latin typeface="Roboto"/>
                <a:ea typeface="Roboto"/>
                <a:cs typeface="Roboto"/>
                <a:sym typeface="Roboto"/>
              </a:endParaRPr>
            </a:p>
          </p:txBody>
        </p:sp>
        <p:sp>
          <p:nvSpPr>
            <p:cNvPr id="537" name="Google Shape;537;p59"/>
            <p:cNvSpPr txBox="1"/>
            <p:nvPr/>
          </p:nvSpPr>
          <p:spPr>
            <a:xfrm>
              <a:off x="6939724" y="1810363"/>
              <a:ext cx="1781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Implementing Half-Rainbow</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Implemented </a:t>
              </a:r>
              <a:r>
                <a:rPr lang="en" sz="800">
                  <a:latin typeface="Roboto"/>
                  <a:ea typeface="Roboto"/>
                  <a:cs typeface="Roboto"/>
                  <a:sym typeface="Roboto"/>
                </a:rPr>
                <a:t>Double, Dueling, PER and Noisy Net parts of the </a:t>
              </a:r>
              <a:r>
                <a:rPr lang="en" sz="800">
                  <a:latin typeface="Roboto"/>
                  <a:ea typeface="Roboto"/>
                  <a:cs typeface="Roboto"/>
                  <a:sym typeface="Roboto"/>
                </a:rPr>
                <a:t>agent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Implemented action masking method  </a:t>
              </a:r>
              <a:endParaRPr sz="800">
                <a:latin typeface="Roboto"/>
                <a:ea typeface="Roboto"/>
                <a:cs typeface="Roboto"/>
                <a:sym typeface="Roboto"/>
              </a:endParaRPr>
            </a:p>
          </p:txBody>
        </p:sp>
      </p:grpSp>
      <p:grpSp>
        <p:nvGrpSpPr>
          <p:cNvPr id="538" name="Google Shape;538;p59"/>
          <p:cNvGrpSpPr/>
          <p:nvPr/>
        </p:nvGrpSpPr>
        <p:grpSpPr>
          <a:xfrm>
            <a:off x="295011" y="1482850"/>
            <a:ext cx="2094600" cy="1918754"/>
            <a:chOff x="466161" y="1668700"/>
            <a:chExt cx="2094600" cy="1918754"/>
          </a:xfrm>
        </p:grpSpPr>
        <p:sp>
          <p:nvSpPr>
            <p:cNvPr id="539" name="Google Shape;539;p59"/>
            <p:cNvSpPr/>
            <p:nvPr/>
          </p:nvSpPr>
          <p:spPr>
            <a:xfrm>
              <a:off x="902781" y="3080265"/>
              <a:ext cx="15345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9"/>
            <p:cNvSpPr txBox="1"/>
            <p:nvPr/>
          </p:nvSpPr>
          <p:spPr>
            <a:xfrm>
              <a:off x="466173" y="3216054"/>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October 2020</a:t>
              </a:r>
              <a:endParaRPr b="1" sz="1200">
                <a:latin typeface="Roboto"/>
                <a:ea typeface="Roboto"/>
                <a:cs typeface="Roboto"/>
                <a:sym typeface="Roboto"/>
              </a:endParaRPr>
            </a:p>
            <a:p>
              <a:pPr indent="0" lvl="0" marL="0" rtl="0" algn="ctr">
                <a:lnSpc>
                  <a:spcPct val="115000"/>
                </a:lnSpc>
                <a:spcBef>
                  <a:spcPts val="1600"/>
                </a:spcBef>
                <a:spcAft>
                  <a:spcPts val="1600"/>
                </a:spcAft>
                <a:buNone/>
              </a:pPr>
              <a:r>
                <a:t/>
              </a:r>
              <a:endParaRPr b="1" sz="1200">
                <a:latin typeface="Roboto"/>
                <a:ea typeface="Roboto"/>
                <a:cs typeface="Roboto"/>
                <a:sym typeface="Roboto"/>
              </a:endParaRPr>
            </a:p>
          </p:txBody>
        </p:sp>
        <p:grpSp>
          <p:nvGrpSpPr>
            <p:cNvPr id="541" name="Google Shape;541;p59"/>
            <p:cNvGrpSpPr/>
            <p:nvPr/>
          </p:nvGrpSpPr>
          <p:grpSpPr>
            <a:xfrm>
              <a:off x="851208" y="2800855"/>
              <a:ext cx="92400" cy="411825"/>
              <a:chOff x="845575" y="2563700"/>
              <a:chExt cx="92400" cy="411825"/>
            </a:xfrm>
          </p:grpSpPr>
          <p:cxnSp>
            <p:nvCxnSpPr>
              <p:cNvPr id="542" name="Google Shape;542;p5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43" name="Google Shape;543;p5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59"/>
            <p:cNvSpPr txBox="1"/>
            <p:nvPr/>
          </p:nvSpPr>
          <p:spPr>
            <a:xfrm>
              <a:off x="466161" y="1668700"/>
              <a:ext cx="2094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Research</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Built an understanding of Reinforcement Learning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Learned how to use Tensorflow/Pytorch</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Researched the Everglades environment </a:t>
              </a:r>
              <a:endParaRPr sz="800">
                <a:latin typeface="Roboto"/>
                <a:ea typeface="Roboto"/>
                <a:cs typeface="Roboto"/>
                <a:sym typeface="Roboto"/>
              </a:endParaRPr>
            </a:p>
          </p:txBody>
        </p:sp>
      </p:grpSp>
      <p:sp>
        <p:nvSpPr>
          <p:cNvPr id="545" name="Google Shape;545;p59"/>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Benjamin Le Heup</a:t>
            </a:r>
            <a:endParaRPr b="1">
              <a:solidFill>
                <a:srgbClr val="B7B7B7"/>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0"/>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Benjamin Le Heup</a:t>
            </a:r>
            <a:endParaRPr b="1">
              <a:solidFill>
                <a:srgbClr val="B7B7B7"/>
              </a:solidFill>
              <a:latin typeface="Calibri"/>
              <a:ea typeface="Calibri"/>
              <a:cs typeface="Calibri"/>
              <a:sym typeface="Calibri"/>
            </a:endParaRPr>
          </a:p>
        </p:txBody>
      </p:sp>
      <p:sp>
        <p:nvSpPr>
          <p:cNvPr id="551" name="Google Shape;551;p60"/>
          <p:cNvSpPr txBox="1"/>
          <p:nvPr>
            <p:ph type="title"/>
          </p:nvPr>
        </p:nvSpPr>
        <p:spPr>
          <a:xfrm>
            <a:off x="750450" y="623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Timeline  </a:t>
            </a:r>
            <a:endParaRPr/>
          </a:p>
        </p:txBody>
      </p:sp>
      <p:grpSp>
        <p:nvGrpSpPr>
          <p:cNvPr id="552" name="Google Shape;552;p60"/>
          <p:cNvGrpSpPr/>
          <p:nvPr/>
        </p:nvGrpSpPr>
        <p:grpSpPr>
          <a:xfrm>
            <a:off x="750439" y="1617150"/>
            <a:ext cx="2302038" cy="1844640"/>
            <a:chOff x="466163" y="1742810"/>
            <a:chExt cx="2108866" cy="1844640"/>
          </a:xfrm>
        </p:grpSpPr>
        <p:sp>
          <p:nvSpPr>
            <p:cNvPr id="553" name="Google Shape;553;p60"/>
            <p:cNvSpPr/>
            <p:nvPr/>
          </p:nvSpPr>
          <p:spPr>
            <a:xfrm>
              <a:off x="902781" y="3080265"/>
              <a:ext cx="15345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0"/>
            <p:cNvSpPr txBox="1"/>
            <p:nvPr/>
          </p:nvSpPr>
          <p:spPr>
            <a:xfrm>
              <a:off x="466163" y="3216050"/>
              <a:ext cx="1914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latin typeface="Roboto"/>
                  <a:ea typeface="Roboto"/>
                  <a:cs typeface="Roboto"/>
                  <a:sym typeface="Roboto"/>
                </a:rPr>
                <a:t>February 16th-February 28th 2021</a:t>
              </a:r>
              <a:endParaRPr b="1" sz="1000">
                <a:latin typeface="Roboto"/>
                <a:ea typeface="Roboto"/>
                <a:cs typeface="Roboto"/>
                <a:sym typeface="Roboto"/>
              </a:endParaRPr>
            </a:p>
            <a:p>
              <a:pPr indent="0" lvl="0" marL="0" rtl="0" algn="ctr">
                <a:lnSpc>
                  <a:spcPct val="115000"/>
                </a:lnSpc>
                <a:spcBef>
                  <a:spcPts val="1600"/>
                </a:spcBef>
                <a:spcAft>
                  <a:spcPts val="0"/>
                </a:spcAft>
                <a:buNone/>
              </a:pPr>
              <a:r>
                <a:t/>
              </a:r>
              <a:endParaRPr b="1" sz="1200">
                <a:latin typeface="Roboto"/>
                <a:ea typeface="Roboto"/>
                <a:cs typeface="Roboto"/>
                <a:sym typeface="Roboto"/>
              </a:endParaRPr>
            </a:p>
            <a:p>
              <a:pPr indent="0" lvl="0" marL="0" rtl="0" algn="ctr">
                <a:lnSpc>
                  <a:spcPct val="115000"/>
                </a:lnSpc>
                <a:spcBef>
                  <a:spcPts val="1600"/>
                </a:spcBef>
                <a:spcAft>
                  <a:spcPts val="1600"/>
                </a:spcAft>
                <a:buNone/>
              </a:pPr>
              <a:r>
                <a:t/>
              </a:r>
              <a:endParaRPr b="1" sz="1200">
                <a:latin typeface="Roboto"/>
                <a:ea typeface="Roboto"/>
                <a:cs typeface="Roboto"/>
                <a:sym typeface="Roboto"/>
              </a:endParaRPr>
            </a:p>
          </p:txBody>
        </p:sp>
        <p:grpSp>
          <p:nvGrpSpPr>
            <p:cNvPr id="555" name="Google Shape;555;p60"/>
            <p:cNvGrpSpPr/>
            <p:nvPr/>
          </p:nvGrpSpPr>
          <p:grpSpPr>
            <a:xfrm>
              <a:off x="851208" y="2800855"/>
              <a:ext cx="92400" cy="411825"/>
              <a:chOff x="845575" y="2563700"/>
              <a:chExt cx="92400" cy="411825"/>
            </a:xfrm>
          </p:grpSpPr>
          <p:cxnSp>
            <p:nvCxnSpPr>
              <p:cNvPr id="556" name="Google Shape;556;p6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57" name="Google Shape;557;p6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60"/>
            <p:cNvSpPr txBox="1"/>
            <p:nvPr/>
          </p:nvSpPr>
          <p:spPr>
            <a:xfrm>
              <a:off x="660429" y="1742810"/>
              <a:ext cx="19146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Optimizing Algorithms </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Added Multi-step part of DQN</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Optimized PPO to perform better</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One-hot encoded the observation space</a:t>
              </a:r>
              <a:endParaRPr sz="800">
                <a:latin typeface="Roboto"/>
                <a:ea typeface="Roboto"/>
                <a:cs typeface="Roboto"/>
                <a:sym typeface="Roboto"/>
              </a:endParaRPr>
            </a:p>
          </p:txBody>
        </p:sp>
      </p:grpSp>
      <p:grpSp>
        <p:nvGrpSpPr>
          <p:cNvPr id="559" name="Google Shape;559;p60"/>
          <p:cNvGrpSpPr/>
          <p:nvPr/>
        </p:nvGrpSpPr>
        <p:grpSpPr>
          <a:xfrm>
            <a:off x="2667950" y="2542150"/>
            <a:ext cx="2165689" cy="1768700"/>
            <a:chOff x="2222791" y="2667810"/>
            <a:chExt cx="1983959" cy="1768700"/>
          </a:xfrm>
        </p:grpSpPr>
        <p:sp>
          <p:nvSpPr>
            <p:cNvPr id="560" name="Google Shape;560;p60"/>
            <p:cNvSpPr/>
            <p:nvPr/>
          </p:nvSpPr>
          <p:spPr>
            <a:xfrm>
              <a:off x="2437281" y="3080265"/>
              <a:ext cx="15345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0"/>
            <p:cNvSpPr txBox="1"/>
            <p:nvPr/>
          </p:nvSpPr>
          <p:spPr>
            <a:xfrm>
              <a:off x="2323950" y="3492710"/>
              <a:ext cx="18828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Reward Shaping </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For capturing as many nodes and getting a high score</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For defending nodes close to the base nodes</a:t>
              </a:r>
              <a:endParaRPr sz="800">
                <a:latin typeface="Roboto"/>
                <a:ea typeface="Roboto"/>
                <a:cs typeface="Roboto"/>
                <a:sym typeface="Roboto"/>
              </a:endParaRPr>
            </a:p>
          </p:txBody>
        </p:sp>
        <p:sp>
          <p:nvSpPr>
            <p:cNvPr id="562" name="Google Shape;562;p60"/>
            <p:cNvSpPr txBox="1"/>
            <p:nvPr/>
          </p:nvSpPr>
          <p:spPr>
            <a:xfrm>
              <a:off x="2222791" y="2667810"/>
              <a:ext cx="1571100" cy="35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Roboto"/>
                  <a:ea typeface="Roboto"/>
                  <a:cs typeface="Roboto"/>
                  <a:sym typeface="Roboto"/>
                </a:rPr>
                <a:t>March </a:t>
              </a:r>
              <a:r>
                <a:rPr b="1" lang="en" sz="1000">
                  <a:latin typeface="Roboto"/>
                  <a:ea typeface="Roboto"/>
                  <a:cs typeface="Roboto"/>
                  <a:sym typeface="Roboto"/>
                </a:rPr>
                <a:t>1st - March 15th 2021</a:t>
              </a:r>
              <a:endParaRPr b="1" sz="1200">
                <a:latin typeface="Roboto"/>
                <a:ea typeface="Roboto"/>
                <a:cs typeface="Roboto"/>
                <a:sym typeface="Roboto"/>
              </a:endParaRPr>
            </a:p>
          </p:txBody>
        </p:sp>
        <p:grpSp>
          <p:nvGrpSpPr>
            <p:cNvPr id="563" name="Google Shape;563;p60"/>
            <p:cNvGrpSpPr/>
            <p:nvPr/>
          </p:nvGrpSpPr>
          <p:grpSpPr>
            <a:xfrm rot="10800000">
              <a:off x="2395183" y="3080258"/>
              <a:ext cx="92400" cy="411825"/>
              <a:chOff x="2070100" y="2563700"/>
              <a:chExt cx="92400" cy="411825"/>
            </a:xfrm>
          </p:grpSpPr>
          <p:cxnSp>
            <p:nvCxnSpPr>
              <p:cNvPr id="564" name="Google Shape;564;p6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65" name="Google Shape;565;p6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 name="Google Shape;566;p60"/>
          <p:cNvGrpSpPr/>
          <p:nvPr/>
        </p:nvGrpSpPr>
        <p:grpSpPr>
          <a:xfrm>
            <a:off x="4218127" y="1726325"/>
            <a:ext cx="2193641" cy="1735465"/>
            <a:chOff x="3642888" y="1851985"/>
            <a:chExt cx="2009565" cy="1735465"/>
          </a:xfrm>
        </p:grpSpPr>
        <p:sp>
          <p:nvSpPr>
            <p:cNvPr id="567" name="Google Shape;567;p60"/>
            <p:cNvSpPr/>
            <p:nvPr/>
          </p:nvSpPr>
          <p:spPr>
            <a:xfrm>
              <a:off x="3971778" y="3080265"/>
              <a:ext cx="15345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60"/>
            <p:cNvGrpSpPr/>
            <p:nvPr/>
          </p:nvGrpSpPr>
          <p:grpSpPr>
            <a:xfrm>
              <a:off x="3924544" y="2800855"/>
              <a:ext cx="92400" cy="411825"/>
              <a:chOff x="845575" y="2563700"/>
              <a:chExt cx="92400" cy="411825"/>
            </a:xfrm>
          </p:grpSpPr>
          <p:cxnSp>
            <p:nvCxnSpPr>
              <p:cNvPr id="569" name="Google Shape;569;p6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70" name="Google Shape;570;p6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60"/>
            <p:cNvSpPr txBox="1"/>
            <p:nvPr/>
          </p:nvSpPr>
          <p:spPr>
            <a:xfrm>
              <a:off x="3642888" y="3216050"/>
              <a:ext cx="1623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latin typeface="Roboto"/>
                  <a:ea typeface="Roboto"/>
                  <a:cs typeface="Roboto"/>
                  <a:sym typeface="Roboto"/>
                </a:rPr>
                <a:t>March 16th - March 31st 2021</a:t>
              </a:r>
              <a:endParaRPr b="1" sz="1200">
                <a:latin typeface="Roboto"/>
                <a:ea typeface="Roboto"/>
                <a:cs typeface="Roboto"/>
                <a:sym typeface="Roboto"/>
              </a:endParaRPr>
            </a:p>
            <a:p>
              <a:pPr indent="0" lvl="0" marL="0" rtl="0" algn="ctr">
                <a:lnSpc>
                  <a:spcPct val="115000"/>
                </a:lnSpc>
                <a:spcBef>
                  <a:spcPts val="1600"/>
                </a:spcBef>
                <a:spcAft>
                  <a:spcPts val="1600"/>
                </a:spcAft>
                <a:buNone/>
              </a:pPr>
              <a:r>
                <a:t/>
              </a:r>
              <a:endParaRPr b="1" sz="1200">
                <a:latin typeface="Roboto"/>
                <a:ea typeface="Roboto"/>
                <a:cs typeface="Roboto"/>
                <a:sym typeface="Roboto"/>
              </a:endParaRPr>
            </a:p>
          </p:txBody>
        </p:sp>
        <p:sp>
          <p:nvSpPr>
            <p:cNvPr id="572" name="Google Shape;572;p60"/>
            <p:cNvSpPr txBox="1"/>
            <p:nvPr/>
          </p:nvSpPr>
          <p:spPr>
            <a:xfrm>
              <a:off x="3723752" y="1851985"/>
              <a:ext cx="1928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Roboto"/>
                  <a:ea typeface="Roboto"/>
                  <a:cs typeface="Roboto"/>
                  <a:sym typeface="Roboto"/>
                </a:rPr>
                <a:t>Discernible Strategy Training and Testing </a:t>
              </a:r>
              <a:endParaRPr b="1" sz="7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Trained PPO to beat Base rush and still have the agent remember to accumulate points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Averaged over 60% win rate among discernible agents</a:t>
              </a:r>
              <a:endParaRPr sz="800">
                <a:latin typeface="Roboto"/>
                <a:ea typeface="Roboto"/>
                <a:cs typeface="Roboto"/>
                <a:sym typeface="Roboto"/>
              </a:endParaRPr>
            </a:p>
          </p:txBody>
        </p:sp>
      </p:grpSp>
      <p:grpSp>
        <p:nvGrpSpPr>
          <p:cNvPr id="573" name="Google Shape;573;p60"/>
          <p:cNvGrpSpPr/>
          <p:nvPr/>
        </p:nvGrpSpPr>
        <p:grpSpPr>
          <a:xfrm>
            <a:off x="5842877" y="2577715"/>
            <a:ext cx="2205959" cy="1733136"/>
            <a:chOff x="5131299" y="2703375"/>
            <a:chExt cx="2020849" cy="1733136"/>
          </a:xfrm>
        </p:grpSpPr>
        <p:sp>
          <p:nvSpPr>
            <p:cNvPr id="574" name="Google Shape;574;p60"/>
            <p:cNvSpPr/>
            <p:nvPr/>
          </p:nvSpPr>
          <p:spPr>
            <a:xfrm>
              <a:off x="5506276" y="3080265"/>
              <a:ext cx="15345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60"/>
            <p:cNvGrpSpPr/>
            <p:nvPr/>
          </p:nvGrpSpPr>
          <p:grpSpPr>
            <a:xfrm rot="10800000">
              <a:off x="5455515" y="3080258"/>
              <a:ext cx="92400" cy="411825"/>
              <a:chOff x="2070100" y="2563700"/>
              <a:chExt cx="92400" cy="411825"/>
            </a:xfrm>
          </p:grpSpPr>
          <p:cxnSp>
            <p:nvCxnSpPr>
              <p:cNvPr id="576" name="Google Shape;576;p6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77" name="Google Shape;577;p6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60"/>
            <p:cNvSpPr txBox="1"/>
            <p:nvPr/>
          </p:nvSpPr>
          <p:spPr>
            <a:xfrm>
              <a:off x="5131299" y="2703375"/>
              <a:ext cx="1317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April 2021</a:t>
              </a:r>
              <a:endParaRPr b="1" sz="1200">
                <a:latin typeface="Roboto"/>
                <a:ea typeface="Roboto"/>
                <a:cs typeface="Roboto"/>
                <a:sym typeface="Roboto"/>
              </a:endParaRPr>
            </a:p>
          </p:txBody>
        </p:sp>
        <p:sp>
          <p:nvSpPr>
            <p:cNvPr id="579" name="Google Shape;579;p60"/>
            <p:cNvSpPr txBox="1"/>
            <p:nvPr/>
          </p:nvSpPr>
          <p:spPr>
            <a:xfrm>
              <a:off x="5370448" y="3492711"/>
              <a:ext cx="17817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Finalizing Agents and Documentation </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Created SAC agent </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Collected data for the final documentation </a:t>
              </a:r>
              <a:endParaRPr sz="800">
                <a:latin typeface="Roboto"/>
                <a:ea typeface="Roboto"/>
                <a:cs typeface="Roboto"/>
                <a:sym typeface="Roboto"/>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we have learned?</a:t>
            </a:r>
            <a:endParaRPr/>
          </a:p>
        </p:txBody>
      </p:sp>
      <p:sp>
        <p:nvSpPr>
          <p:cNvPr id="585" name="Google Shape;585;p61"/>
          <p:cNvSpPr txBox="1"/>
          <p:nvPr>
            <p:ph idx="1" type="body"/>
          </p:nvPr>
        </p:nvSpPr>
        <p:spPr>
          <a:xfrm>
            <a:off x="819150" y="1556825"/>
            <a:ext cx="7505700" cy="26820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Analyze and apply information in complex research papers on machine learning </a:t>
            </a:r>
            <a:endParaRPr/>
          </a:p>
          <a:p>
            <a:pPr indent="-311150" lvl="0" marL="457200" rtl="0" algn="l">
              <a:lnSpc>
                <a:spcPct val="115000"/>
              </a:lnSpc>
              <a:spcBef>
                <a:spcPts val="0"/>
              </a:spcBef>
              <a:spcAft>
                <a:spcPts val="0"/>
              </a:spcAft>
              <a:buSzPts val="1300"/>
              <a:buChar char="●"/>
            </a:pPr>
            <a:r>
              <a:rPr lang="en"/>
              <a:t>How to use machine learning frameworks like pytorch and tensorflow </a:t>
            </a:r>
            <a:endParaRPr/>
          </a:p>
          <a:p>
            <a:pPr indent="-311150" lvl="0" marL="457200" rtl="0" algn="l">
              <a:lnSpc>
                <a:spcPct val="115000"/>
              </a:lnSpc>
              <a:spcBef>
                <a:spcPts val="0"/>
              </a:spcBef>
              <a:spcAft>
                <a:spcPts val="0"/>
              </a:spcAft>
              <a:buSzPts val="1300"/>
              <a:buChar char="●"/>
            </a:pPr>
            <a:r>
              <a:rPr lang="en"/>
              <a:t>Deep understanding in some of the most popular and complex RL models (DQN, PPO, SAC).</a:t>
            </a:r>
            <a:endParaRPr/>
          </a:p>
          <a:p>
            <a:pPr indent="-311150" lvl="0" marL="457200" rtl="0" algn="l">
              <a:lnSpc>
                <a:spcPct val="115000"/>
              </a:lnSpc>
              <a:spcBef>
                <a:spcPts val="0"/>
              </a:spcBef>
              <a:spcAft>
                <a:spcPts val="0"/>
              </a:spcAft>
              <a:buSzPts val="1300"/>
              <a:buChar char="●"/>
            </a:pPr>
            <a:r>
              <a:rPr lang="en"/>
              <a:t>How to analyze a reinforcement learning environment and create reward shaping methods to help a neural network to converge to a desired model </a:t>
            </a:r>
            <a:endParaRPr/>
          </a:p>
          <a:p>
            <a:pPr indent="-311150" lvl="0" marL="457200" rtl="0" algn="l">
              <a:lnSpc>
                <a:spcPct val="115000"/>
              </a:lnSpc>
              <a:spcBef>
                <a:spcPts val="0"/>
              </a:spcBef>
              <a:spcAft>
                <a:spcPts val="0"/>
              </a:spcAft>
              <a:buSzPts val="1300"/>
              <a:buChar char="●"/>
            </a:pPr>
            <a:r>
              <a:rPr lang="en"/>
              <a:t>How to analyze testing data and rigorously assess how our agent performs against multiple discernible strategies</a:t>
            </a:r>
            <a:endParaRPr sz="900"/>
          </a:p>
        </p:txBody>
      </p:sp>
      <p:sp>
        <p:nvSpPr>
          <p:cNvPr id="586" name="Google Shape;586;p61"/>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Benjamin Le Heup</a:t>
            </a:r>
            <a:endParaRPr b="1">
              <a:solidFill>
                <a:srgbClr val="B7B7B7"/>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Responsibilities </a:t>
            </a:r>
            <a:endParaRPr/>
          </a:p>
        </p:txBody>
      </p:sp>
      <p:sp>
        <p:nvSpPr>
          <p:cNvPr id="160" name="Google Shape;160;p17"/>
          <p:cNvSpPr txBox="1"/>
          <p:nvPr>
            <p:ph idx="1" type="body"/>
          </p:nvPr>
        </p:nvSpPr>
        <p:spPr>
          <a:xfrm>
            <a:off x="819150" y="1561625"/>
            <a:ext cx="7902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Jace Mixon</a:t>
            </a:r>
            <a:r>
              <a:rPr lang="en" sz="1600"/>
              <a:t>: Implemented PPO, Trained PPO</a:t>
            </a:r>
            <a:endParaRPr sz="1600"/>
          </a:p>
          <a:p>
            <a:pPr indent="0" lvl="0" marL="0" rtl="0" algn="l">
              <a:spcBef>
                <a:spcPts val="1200"/>
              </a:spcBef>
              <a:spcAft>
                <a:spcPts val="0"/>
              </a:spcAft>
              <a:buNone/>
            </a:pPr>
            <a:r>
              <a:rPr b="1" lang="en" sz="1600"/>
              <a:t>Bao Hong</a:t>
            </a:r>
            <a:r>
              <a:rPr lang="en" sz="1600"/>
              <a:t>: Implemented Rainbow DQN, Trained Rainbow DQN</a:t>
            </a:r>
            <a:endParaRPr sz="1600"/>
          </a:p>
          <a:p>
            <a:pPr indent="0" lvl="0" marL="0" rtl="0" algn="l">
              <a:spcBef>
                <a:spcPts val="1200"/>
              </a:spcBef>
              <a:spcAft>
                <a:spcPts val="0"/>
              </a:spcAft>
              <a:buNone/>
            </a:pPr>
            <a:r>
              <a:rPr b="1" lang="en" sz="1600"/>
              <a:t>Michael Laager</a:t>
            </a:r>
            <a:r>
              <a:rPr lang="en" sz="1600"/>
              <a:t>: Implemented PER and Renderer, Testing &amp; Debugging</a:t>
            </a:r>
            <a:endParaRPr sz="1600"/>
          </a:p>
          <a:p>
            <a:pPr indent="0" lvl="0" marL="0" rtl="0" algn="l">
              <a:spcBef>
                <a:spcPts val="1200"/>
              </a:spcBef>
              <a:spcAft>
                <a:spcPts val="0"/>
              </a:spcAft>
              <a:buNone/>
            </a:pPr>
            <a:r>
              <a:rPr b="1" lang="en" sz="1600"/>
              <a:t>Benjamin Le Heup</a:t>
            </a:r>
            <a:r>
              <a:rPr lang="en" sz="1600"/>
              <a:t>: Implemented Base DQN, Testing &amp; Debugging</a:t>
            </a:r>
            <a:endParaRPr sz="1600"/>
          </a:p>
          <a:p>
            <a:pPr indent="0" lvl="0" marL="0" rtl="0" algn="l">
              <a:spcBef>
                <a:spcPts val="1200"/>
              </a:spcBef>
              <a:spcAft>
                <a:spcPts val="1200"/>
              </a:spcAft>
              <a:buNone/>
            </a:pPr>
            <a:r>
              <a:rPr b="1" lang="en" sz="1600"/>
              <a:t>Alan Perrow</a:t>
            </a:r>
            <a:r>
              <a:rPr lang="en" sz="1600"/>
              <a:t>: Implemented SAC, Managed Newton GPU Cluster, Agent Training</a:t>
            </a:r>
            <a:endParaRPr sz="1600"/>
          </a:p>
        </p:txBody>
      </p:sp>
      <p:sp>
        <p:nvSpPr>
          <p:cNvPr id="161" name="Google Shape;161;p17"/>
          <p:cNvSpPr txBox="1"/>
          <p:nvPr/>
        </p:nvSpPr>
        <p:spPr>
          <a:xfrm>
            <a:off x="150875" y="45292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b="1">
              <a:solidFill>
                <a:srgbClr val="B7B7B7"/>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Budget</a:t>
            </a:r>
            <a:endParaRPr/>
          </a:p>
        </p:txBody>
      </p:sp>
      <p:sp>
        <p:nvSpPr>
          <p:cNvPr id="592" name="Google Shape;592;p62"/>
          <p:cNvSpPr txBox="1"/>
          <p:nvPr>
            <p:ph idx="1" type="body"/>
          </p:nvPr>
        </p:nvSpPr>
        <p:spPr>
          <a:xfrm>
            <a:off x="819150" y="16916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$0</a:t>
            </a:r>
            <a:endParaRPr/>
          </a:p>
          <a:p>
            <a:pPr indent="-311150" lvl="0" marL="457200" rtl="0" algn="l">
              <a:spcBef>
                <a:spcPts val="0"/>
              </a:spcBef>
              <a:spcAft>
                <a:spcPts val="0"/>
              </a:spcAft>
              <a:buSzPts val="1300"/>
              <a:buChar char="●"/>
            </a:pPr>
            <a:r>
              <a:rPr lang="en"/>
              <a:t>Thanks to UCF Newton Cluster, we can have access to free gpu training without renting other paid alternatives for VMs such as Amazon, Azure, or Paperspace.</a:t>
            </a:r>
            <a:endParaRPr/>
          </a:p>
          <a:p>
            <a:pPr indent="-311150" lvl="0" marL="457200" rtl="0" algn="l">
              <a:spcBef>
                <a:spcPts val="0"/>
              </a:spcBef>
              <a:spcAft>
                <a:spcPts val="0"/>
              </a:spcAft>
              <a:buSzPts val="1300"/>
              <a:buChar char="●"/>
            </a:pPr>
            <a:r>
              <a:rPr lang="en"/>
              <a:t>Limit: 10000 hours of CPU, 2000 hours of GPU per month</a:t>
            </a:r>
            <a:endParaRPr/>
          </a:p>
          <a:p>
            <a:pPr indent="-311150" lvl="0" marL="457200" rtl="0" algn="l">
              <a:spcBef>
                <a:spcPts val="0"/>
              </a:spcBef>
              <a:spcAft>
                <a:spcPts val="0"/>
              </a:spcAft>
              <a:buSzPts val="1300"/>
              <a:buChar char="●"/>
            </a:pPr>
            <a:r>
              <a:rPr lang="en"/>
              <a:t>Without Newton:</a:t>
            </a:r>
            <a:endParaRPr/>
          </a:p>
          <a:p>
            <a:pPr indent="-311150" lvl="1" marL="914400" rtl="0" algn="l">
              <a:spcBef>
                <a:spcPts val="0"/>
              </a:spcBef>
              <a:spcAft>
                <a:spcPts val="0"/>
              </a:spcAft>
              <a:buSzPts val="1300"/>
              <a:buChar char="○"/>
            </a:pPr>
            <a:r>
              <a:rPr lang="en" sz="1300"/>
              <a:t>Use our own GPU: Overh</a:t>
            </a:r>
            <a:r>
              <a:rPr lang="en" sz="1300"/>
              <a:t>eat</a:t>
            </a:r>
            <a:r>
              <a:rPr lang="en" sz="1300"/>
              <a:t>, electric cost, turtle performance.</a:t>
            </a:r>
            <a:endParaRPr sz="1300"/>
          </a:p>
          <a:p>
            <a:pPr indent="-311150" lvl="1" marL="914400" rtl="0" algn="l">
              <a:spcBef>
                <a:spcPts val="0"/>
              </a:spcBef>
              <a:spcAft>
                <a:spcPts val="0"/>
              </a:spcAft>
              <a:buSzPts val="1300"/>
              <a:buChar char="○"/>
            </a:pPr>
            <a:r>
              <a:rPr lang="en" sz="1300"/>
              <a:t>Rent other paid service: to rent a VM that could achieve similar performance to Newton, it potentially could cost hundreds to </a:t>
            </a:r>
            <a:r>
              <a:rPr lang="en" sz="1300"/>
              <a:t>thousands</a:t>
            </a:r>
            <a:r>
              <a:rPr lang="en" sz="1300"/>
              <a:t> of dollar each month</a:t>
            </a:r>
            <a:endParaRPr sz="1300"/>
          </a:p>
        </p:txBody>
      </p:sp>
      <p:sp>
        <p:nvSpPr>
          <p:cNvPr id="593" name="Google Shape;593;p62"/>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Benjamin Le Heup</a:t>
            </a:r>
            <a:endParaRPr b="1">
              <a:solidFill>
                <a:srgbClr val="B7B7B7"/>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3"/>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4"/>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 Slides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65"/>
          <p:cNvPicPr preferRelativeResize="0"/>
          <p:nvPr/>
        </p:nvPicPr>
        <p:blipFill>
          <a:blip r:embed="rId3">
            <a:alphaModFix/>
          </a:blip>
          <a:stretch>
            <a:fillRect/>
          </a:stretch>
        </p:blipFill>
        <p:spPr>
          <a:xfrm>
            <a:off x="4207575" y="1368061"/>
            <a:ext cx="4608724" cy="3072502"/>
          </a:xfrm>
          <a:prstGeom prst="rect">
            <a:avLst/>
          </a:prstGeom>
          <a:noFill/>
          <a:ln>
            <a:noFill/>
          </a:ln>
        </p:spPr>
      </p:pic>
      <p:sp>
        <p:nvSpPr>
          <p:cNvPr id="609" name="Google Shape;609;p6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3000">
                <a:solidFill>
                  <a:schemeClr val="lt1"/>
                </a:solidFill>
                <a:latin typeface="Nunito"/>
                <a:ea typeface="Nunito"/>
                <a:cs typeface="Nunito"/>
                <a:sym typeface="Nunito"/>
              </a:rPr>
              <a:t>The Renderer</a:t>
            </a:r>
            <a:endParaRPr sz="2800">
              <a:solidFill>
                <a:srgbClr val="F1C232"/>
              </a:solidFill>
            </a:endParaRPr>
          </a:p>
        </p:txBody>
      </p:sp>
      <p:sp>
        <p:nvSpPr>
          <p:cNvPr id="610" name="Google Shape;610;p65"/>
          <p:cNvSpPr txBox="1"/>
          <p:nvPr/>
        </p:nvSpPr>
        <p:spPr>
          <a:xfrm>
            <a:off x="311700" y="1152475"/>
            <a:ext cx="2434500" cy="1649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lang="en" sz="7307" u="sng">
                <a:solidFill>
                  <a:srgbClr val="595959"/>
                </a:solidFill>
              </a:rPr>
              <a:t>Group Types</a:t>
            </a:r>
            <a:endParaRPr sz="7307" u="sng">
              <a:solidFill>
                <a:srgbClr val="595959"/>
              </a:solidFill>
            </a:endParaRPr>
          </a:p>
          <a:p>
            <a:pPr indent="0" lvl="0" marL="0" rtl="0" algn="l">
              <a:lnSpc>
                <a:spcPct val="115000"/>
              </a:lnSpc>
              <a:spcBef>
                <a:spcPts val="1200"/>
              </a:spcBef>
              <a:spcAft>
                <a:spcPts val="0"/>
              </a:spcAft>
              <a:buNone/>
            </a:pPr>
            <a:r>
              <a:rPr lang="en" sz="5707">
                <a:solidFill>
                  <a:srgbClr val="595959"/>
                </a:solidFill>
              </a:rPr>
              <a:t>Strikers:</a:t>
            </a:r>
            <a:endParaRPr sz="5707">
              <a:solidFill>
                <a:srgbClr val="595959"/>
              </a:solidFill>
            </a:endParaRPr>
          </a:p>
          <a:p>
            <a:pPr indent="0" lvl="0" marL="0" rtl="0" algn="l">
              <a:lnSpc>
                <a:spcPct val="115000"/>
              </a:lnSpc>
              <a:spcBef>
                <a:spcPts val="1200"/>
              </a:spcBef>
              <a:spcAft>
                <a:spcPts val="0"/>
              </a:spcAft>
              <a:buNone/>
            </a:pPr>
            <a:r>
              <a:rPr lang="en" sz="5707">
                <a:solidFill>
                  <a:srgbClr val="595959"/>
                </a:solidFill>
              </a:rPr>
              <a:t>Controllers:</a:t>
            </a:r>
            <a:endParaRPr sz="5707">
              <a:solidFill>
                <a:srgbClr val="595959"/>
              </a:solidFill>
            </a:endParaRPr>
          </a:p>
          <a:p>
            <a:pPr indent="0" lvl="0" marL="0" rtl="0" algn="l">
              <a:lnSpc>
                <a:spcPct val="115000"/>
              </a:lnSpc>
              <a:spcBef>
                <a:spcPts val="1200"/>
              </a:spcBef>
              <a:spcAft>
                <a:spcPts val="0"/>
              </a:spcAft>
              <a:buNone/>
            </a:pPr>
            <a:r>
              <a:rPr lang="en" sz="5707">
                <a:solidFill>
                  <a:srgbClr val="595959"/>
                </a:solidFill>
              </a:rPr>
              <a:t>Tanks:</a:t>
            </a:r>
            <a:endParaRPr sz="5707">
              <a:solidFill>
                <a:srgbClr val="595959"/>
              </a:solidFill>
            </a:endParaRPr>
          </a:p>
          <a:p>
            <a:pPr indent="0" lvl="0" marL="0" rtl="0" algn="l">
              <a:lnSpc>
                <a:spcPct val="115000"/>
              </a:lnSpc>
              <a:spcBef>
                <a:spcPts val="1200"/>
              </a:spcBef>
              <a:spcAft>
                <a:spcPts val="0"/>
              </a:spcAft>
              <a:buNone/>
            </a:pPr>
            <a:r>
              <a:t/>
            </a:r>
            <a:endParaRPr>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t/>
            </a:r>
            <a:endParaRPr sz="1800">
              <a:solidFill>
                <a:srgbClr val="595959"/>
              </a:solidFill>
            </a:endParaRPr>
          </a:p>
        </p:txBody>
      </p:sp>
      <p:sp>
        <p:nvSpPr>
          <p:cNvPr id="611" name="Google Shape;611;p65"/>
          <p:cNvSpPr/>
          <p:nvPr/>
        </p:nvSpPr>
        <p:spPr>
          <a:xfrm>
            <a:off x="1664150" y="1621134"/>
            <a:ext cx="212100" cy="219900"/>
          </a:xfrm>
          <a:prstGeom prst="triangle">
            <a:avLst>
              <a:gd fmla="val 50000" name="adj"/>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5"/>
          <p:cNvSpPr/>
          <p:nvPr/>
        </p:nvSpPr>
        <p:spPr>
          <a:xfrm>
            <a:off x="2032850" y="1621134"/>
            <a:ext cx="212100" cy="219900"/>
          </a:xfrm>
          <a:prstGeom prst="triangle">
            <a:avLst>
              <a:gd fmla="val 50000" name="adj"/>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5"/>
          <p:cNvSpPr/>
          <p:nvPr/>
        </p:nvSpPr>
        <p:spPr>
          <a:xfrm>
            <a:off x="1664150" y="2351862"/>
            <a:ext cx="212100" cy="219900"/>
          </a:xfrm>
          <a:prstGeom prst="rect">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5"/>
          <p:cNvSpPr/>
          <p:nvPr/>
        </p:nvSpPr>
        <p:spPr>
          <a:xfrm>
            <a:off x="2032850" y="2351849"/>
            <a:ext cx="212100" cy="219900"/>
          </a:xfrm>
          <a:prstGeom prst="rect">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5"/>
          <p:cNvSpPr/>
          <p:nvPr/>
        </p:nvSpPr>
        <p:spPr>
          <a:xfrm>
            <a:off x="1664150" y="1986499"/>
            <a:ext cx="212100" cy="219900"/>
          </a:xfrm>
          <a:prstGeom prst="ellipse">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5"/>
          <p:cNvSpPr/>
          <p:nvPr/>
        </p:nvSpPr>
        <p:spPr>
          <a:xfrm>
            <a:off x="2032850" y="1986499"/>
            <a:ext cx="212100" cy="219900"/>
          </a:xfrm>
          <a:prstGeom prst="ellipse">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5"/>
          <p:cNvSpPr txBox="1"/>
          <p:nvPr/>
        </p:nvSpPr>
        <p:spPr>
          <a:xfrm>
            <a:off x="5511125" y="1152475"/>
            <a:ext cx="2001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First State</a:t>
            </a:r>
            <a:endParaRPr sz="1600"/>
          </a:p>
        </p:txBody>
      </p:sp>
      <p:sp>
        <p:nvSpPr>
          <p:cNvPr id="618" name="Google Shape;618;p65"/>
          <p:cNvSpPr txBox="1"/>
          <p:nvPr/>
        </p:nvSpPr>
        <p:spPr>
          <a:xfrm>
            <a:off x="311700" y="3509975"/>
            <a:ext cx="2434500" cy="123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u="sng">
                <a:solidFill>
                  <a:srgbClr val="595959"/>
                </a:solidFill>
              </a:rPr>
              <a:t>Node Types</a:t>
            </a:r>
            <a:endParaRPr sz="1800" u="sng">
              <a:solidFill>
                <a:srgbClr val="595959"/>
              </a:solidFill>
            </a:endParaRPr>
          </a:p>
          <a:p>
            <a:pPr indent="0" lvl="0" marL="0" rtl="0" algn="l">
              <a:lnSpc>
                <a:spcPct val="115000"/>
              </a:lnSpc>
              <a:spcBef>
                <a:spcPts val="1200"/>
              </a:spcBef>
              <a:spcAft>
                <a:spcPts val="0"/>
              </a:spcAft>
              <a:buNone/>
            </a:pPr>
            <a:r>
              <a:rPr lang="en">
                <a:solidFill>
                  <a:srgbClr val="595959"/>
                </a:solidFill>
              </a:rPr>
              <a:t>Fortresses:</a:t>
            </a:r>
            <a:endParaRPr>
              <a:solidFill>
                <a:srgbClr val="595959"/>
              </a:solidFill>
            </a:endParaRPr>
          </a:p>
          <a:p>
            <a:pPr indent="0" lvl="0" marL="0" rtl="0" algn="l">
              <a:lnSpc>
                <a:spcPct val="115000"/>
              </a:lnSpc>
              <a:spcBef>
                <a:spcPts val="1200"/>
              </a:spcBef>
              <a:spcAft>
                <a:spcPts val="1200"/>
              </a:spcAft>
              <a:buNone/>
            </a:pPr>
            <a:r>
              <a:rPr lang="en">
                <a:solidFill>
                  <a:srgbClr val="595959"/>
                </a:solidFill>
              </a:rPr>
              <a:t>Watch Towers:</a:t>
            </a:r>
            <a:endParaRPr>
              <a:solidFill>
                <a:srgbClr val="595959"/>
              </a:solidFill>
            </a:endParaRPr>
          </a:p>
        </p:txBody>
      </p:sp>
      <p:sp>
        <p:nvSpPr>
          <p:cNvPr id="619" name="Google Shape;619;p65"/>
          <p:cNvSpPr/>
          <p:nvPr/>
        </p:nvSpPr>
        <p:spPr>
          <a:xfrm>
            <a:off x="2166650" y="3998700"/>
            <a:ext cx="290400" cy="301200"/>
          </a:xfrm>
          <a:prstGeom prst="ellipse">
            <a:avLst/>
          </a:prstGeom>
          <a:solidFill>
            <a:srgbClr val="43434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5"/>
          <p:cNvSpPr/>
          <p:nvPr/>
        </p:nvSpPr>
        <p:spPr>
          <a:xfrm>
            <a:off x="2166650" y="4440575"/>
            <a:ext cx="290400" cy="301200"/>
          </a:xfrm>
          <a:prstGeom prst="ellipse">
            <a:avLst/>
          </a:prstGeom>
          <a:solidFill>
            <a:srgbClr val="66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5"/>
          <p:cNvSpPr txBox="1"/>
          <p:nvPr/>
        </p:nvSpPr>
        <p:spPr>
          <a:xfrm>
            <a:off x="311700" y="2779575"/>
            <a:ext cx="2434500" cy="7305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i="1" lang="en" sz="5307">
                <a:solidFill>
                  <a:srgbClr val="595959"/>
                </a:solidFill>
              </a:rPr>
              <a:t>In Transit:</a:t>
            </a:r>
            <a:endParaRPr i="1" sz="5307">
              <a:solidFill>
                <a:srgbClr val="595959"/>
              </a:solidFill>
            </a:endParaRPr>
          </a:p>
          <a:p>
            <a:pPr indent="0" lvl="0" marL="0" rtl="0" algn="l">
              <a:lnSpc>
                <a:spcPct val="115000"/>
              </a:lnSpc>
              <a:spcBef>
                <a:spcPts val="1200"/>
              </a:spcBef>
              <a:spcAft>
                <a:spcPts val="0"/>
              </a:spcAft>
              <a:buNone/>
            </a:pPr>
            <a:r>
              <a:rPr i="1" lang="en" sz="5307">
                <a:solidFill>
                  <a:srgbClr val="595959"/>
                </a:solidFill>
              </a:rPr>
              <a:t>Dead:</a:t>
            </a:r>
            <a:endParaRPr i="1" sz="5307">
              <a:solidFill>
                <a:srgbClr val="595959"/>
              </a:solidFill>
            </a:endParaRPr>
          </a:p>
          <a:p>
            <a:pPr indent="0" lvl="0" marL="0" rtl="0" algn="l">
              <a:lnSpc>
                <a:spcPct val="115000"/>
              </a:lnSpc>
              <a:spcBef>
                <a:spcPts val="1200"/>
              </a:spcBef>
              <a:spcAft>
                <a:spcPts val="0"/>
              </a:spcAft>
              <a:buNone/>
            </a:pPr>
            <a:r>
              <a:t/>
            </a:r>
            <a:endParaRPr>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t/>
            </a:r>
            <a:endParaRPr sz="1800">
              <a:solidFill>
                <a:srgbClr val="595959"/>
              </a:solidFill>
            </a:endParaRPr>
          </a:p>
        </p:txBody>
      </p:sp>
      <p:sp>
        <p:nvSpPr>
          <p:cNvPr id="622" name="Google Shape;622;p65"/>
          <p:cNvSpPr/>
          <p:nvPr/>
        </p:nvSpPr>
        <p:spPr>
          <a:xfrm>
            <a:off x="1820750" y="2860359"/>
            <a:ext cx="212100" cy="219900"/>
          </a:xfrm>
          <a:prstGeom prst="triangle">
            <a:avLst>
              <a:gd fmla="val 50000" name="adj"/>
            </a:avLst>
          </a:prstGeom>
          <a:solidFill>
            <a:srgbClr val="0000FF">
              <a:alpha val="4413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5"/>
          <p:cNvSpPr/>
          <p:nvPr/>
        </p:nvSpPr>
        <p:spPr>
          <a:xfrm>
            <a:off x="1820750" y="3185162"/>
            <a:ext cx="212100" cy="219900"/>
          </a:xfrm>
          <a:prstGeom prst="rect">
            <a:avLst/>
          </a:prstGeom>
          <a:solidFill>
            <a:srgbClr val="4A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5"/>
          <p:cNvSpPr txBox="1"/>
          <p:nvPr/>
        </p:nvSpPr>
        <p:spPr>
          <a:xfrm>
            <a:off x="6693100" y="45514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b="1">
              <a:solidFill>
                <a:srgbClr val="B7B7B7"/>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DQN Performance </a:t>
            </a:r>
            <a:endParaRPr/>
          </a:p>
        </p:txBody>
      </p:sp>
      <p:sp>
        <p:nvSpPr>
          <p:cNvPr id="630" name="Google Shape;630;p66"/>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Bao Hong</a:t>
            </a:r>
            <a:endParaRPr b="1">
              <a:solidFill>
                <a:srgbClr val="B7B7B7"/>
              </a:solidFill>
              <a:latin typeface="Calibri"/>
              <a:ea typeface="Calibri"/>
              <a:cs typeface="Calibri"/>
              <a:sym typeface="Calibri"/>
            </a:endParaRPr>
          </a:p>
        </p:txBody>
      </p:sp>
      <p:sp>
        <p:nvSpPr>
          <p:cNvPr id="631" name="Google Shape;631;p66"/>
          <p:cNvSpPr txBox="1"/>
          <p:nvPr/>
        </p:nvSpPr>
        <p:spPr>
          <a:xfrm>
            <a:off x="569750" y="1614275"/>
            <a:ext cx="3109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a:latin typeface="Calibri"/>
                <a:ea typeface="Calibri"/>
                <a:cs typeface="Calibri"/>
                <a:sym typeface="Calibri"/>
              </a:rPr>
              <a:t>Random actions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Win rate: 96.40%</a:t>
            </a:r>
            <a:endParaRPr>
              <a:latin typeface="Calibri"/>
              <a:ea typeface="Calibri"/>
              <a:cs typeface="Calibri"/>
              <a:sym typeface="Calibri"/>
            </a:endParaRPr>
          </a:p>
        </p:txBody>
      </p:sp>
      <p:pic>
        <p:nvPicPr>
          <p:cNvPr id="632" name="Google Shape;632;p66"/>
          <p:cNvPicPr preferRelativeResize="0"/>
          <p:nvPr/>
        </p:nvPicPr>
        <p:blipFill>
          <a:blip r:embed="rId3">
            <a:alphaModFix/>
          </a:blip>
          <a:stretch>
            <a:fillRect/>
          </a:stretch>
        </p:blipFill>
        <p:spPr>
          <a:xfrm>
            <a:off x="3394700" y="1549025"/>
            <a:ext cx="5159651" cy="2906603"/>
          </a:xfrm>
          <a:prstGeom prst="rect">
            <a:avLst/>
          </a:prstGeom>
          <a:noFill/>
          <a:ln>
            <a:noFill/>
          </a:ln>
        </p:spPr>
      </p:pic>
      <p:sp>
        <p:nvSpPr>
          <p:cNvPr id="633" name="Google Shape;633;p66"/>
          <p:cNvSpPr txBox="1"/>
          <p:nvPr/>
        </p:nvSpPr>
        <p:spPr>
          <a:xfrm>
            <a:off x="2213300" y="3906925"/>
            <a:ext cx="11814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DQN Agent</a:t>
            </a:r>
            <a:br>
              <a:rPr lang="en" sz="1100">
                <a:latin typeface="Calibri"/>
                <a:ea typeface="Calibri"/>
                <a:cs typeface="Calibri"/>
                <a:sym typeface="Calibri"/>
              </a:rPr>
            </a:br>
            <a:r>
              <a:rPr lang="en" sz="1100">
                <a:latin typeface="Calibri"/>
                <a:ea typeface="Calibri"/>
                <a:cs typeface="Calibri"/>
                <a:sym typeface="Calibri"/>
              </a:rPr>
              <a:t>Random Action</a:t>
            </a:r>
            <a:endParaRPr sz="1100">
              <a:solidFill>
                <a:srgbClr val="0000FF"/>
              </a:solidFill>
              <a:latin typeface="Calibri"/>
              <a:ea typeface="Calibri"/>
              <a:cs typeface="Calibri"/>
              <a:sym typeface="Calibri"/>
            </a:endParaRPr>
          </a:p>
        </p:txBody>
      </p:sp>
      <p:sp>
        <p:nvSpPr>
          <p:cNvPr id="634" name="Google Shape;634;p66"/>
          <p:cNvSpPr/>
          <p:nvPr/>
        </p:nvSpPr>
        <p:spPr>
          <a:xfrm>
            <a:off x="2164075" y="4050850"/>
            <a:ext cx="87900" cy="87900"/>
          </a:xfrm>
          <a:prstGeom prst="rect">
            <a:avLst/>
          </a:prstGeom>
          <a:solidFill>
            <a:srgbClr val="FF0000"/>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6"/>
          <p:cNvSpPr/>
          <p:nvPr/>
        </p:nvSpPr>
        <p:spPr>
          <a:xfrm>
            <a:off x="2164075" y="4235475"/>
            <a:ext cx="87900" cy="87900"/>
          </a:xfrm>
          <a:prstGeom prst="rect">
            <a:avLst/>
          </a:prstGeom>
          <a:solidFill>
            <a:srgbClr val="0000FF"/>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PPO Performance </a:t>
            </a:r>
            <a:endParaRPr/>
          </a:p>
        </p:txBody>
      </p:sp>
      <p:pic>
        <p:nvPicPr>
          <p:cNvPr id="641" name="Google Shape;641;p67"/>
          <p:cNvPicPr preferRelativeResize="0"/>
          <p:nvPr/>
        </p:nvPicPr>
        <p:blipFill>
          <a:blip r:embed="rId3">
            <a:alphaModFix/>
          </a:blip>
          <a:stretch>
            <a:fillRect/>
          </a:stretch>
        </p:blipFill>
        <p:spPr>
          <a:xfrm>
            <a:off x="598175" y="1641600"/>
            <a:ext cx="4036613" cy="2691075"/>
          </a:xfrm>
          <a:prstGeom prst="rect">
            <a:avLst/>
          </a:prstGeom>
          <a:noFill/>
          <a:ln>
            <a:noFill/>
          </a:ln>
        </p:spPr>
      </p:pic>
      <p:pic>
        <p:nvPicPr>
          <p:cNvPr id="642" name="Google Shape;642;p67"/>
          <p:cNvPicPr preferRelativeResize="0"/>
          <p:nvPr/>
        </p:nvPicPr>
        <p:blipFill>
          <a:blip r:embed="rId4">
            <a:alphaModFix/>
          </a:blip>
          <a:stretch>
            <a:fillRect/>
          </a:stretch>
        </p:blipFill>
        <p:spPr>
          <a:xfrm>
            <a:off x="4762988" y="1467888"/>
            <a:ext cx="3925710" cy="3038500"/>
          </a:xfrm>
          <a:prstGeom prst="rect">
            <a:avLst/>
          </a:prstGeom>
          <a:noFill/>
          <a:ln>
            <a:noFill/>
          </a:ln>
        </p:spPr>
      </p:pic>
      <p:sp>
        <p:nvSpPr>
          <p:cNvPr id="643" name="Google Shape;643;p67"/>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Jace Mixon</a:t>
            </a:r>
            <a:endParaRPr b="1">
              <a:solidFill>
                <a:srgbClr val="B7B7B7"/>
              </a:solidFill>
              <a:latin typeface="Calibri"/>
              <a:ea typeface="Calibri"/>
              <a:cs typeface="Calibri"/>
              <a:sym typeface="Calibri"/>
            </a:endParaRPr>
          </a:p>
        </p:txBody>
      </p:sp>
      <p:sp>
        <p:nvSpPr>
          <p:cNvPr id="644" name="Google Shape;644;p67"/>
          <p:cNvSpPr txBox="1"/>
          <p:nvPr/>
        </p:nvSpPr>
        <p:spPr>
          <a:xfrm>
            <a:off x="419250" y="3783975"/>
            <a:ext cx="17337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PPO Agent</a:t>
            </a:r>
            <a:br>
              <a:rPr lang="en" sz="1100">
                <a:latin typeface="Calibri"/>
                <a:ea typeface="Calibri"/>
                <a:cs typeface="Calibri"/>
                <a:sym typeface="Calibri"/>
              </a:rPr>
            </a:br>
            <a:r>
              <a:rPr lang="en" sz="1100">
                <a:latin typeface="Calibri"/>
                <a:ea typeface="Calibri"/>
                <a:cs typeface="Calibri"/>
                <a:sym typeface="Calibri"/>
              </a:rPr>
              <a:t>All_Cycles</a:t>
            </a:r>
            <a:endParaRPr sz="1100">
              <a:solidFill>
                <a:srgbClr val="0000FF"/>
              </a:solidFill>
              <a:latin typeface="Calibri"/>
              <a:ea typeface="Calibri"/>
              <a:cs typeface="Calibri"/>
              <a:sym typeface="Calibri"/>
            </a:endParaRPr>
          </a:p>
        </p:txBody>
      </p:sp>
      <p:sp>
        <p:nvSpPr>
          <p:cNvPr id="645" name="Google Shape;645;p67"/>
          <p:cNvSpPr/>
          <p:nvPr/>
        </p:nvSpPr>
        <p:spPr>
          <a:xfrm>
            <a:off x="375275" y="4101600"/>
            <a:ext cx="87900" cy="87900"/>
          </a:xfrm>
          <a:prstGeom prst="rect">
            <a:avLst/>
          </a:prstGeom>
          <a:solidFill>
            <a:srgbClr val="FF0000"/>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7"/>
          <p:cNvSpPr/>
          <p:nvPr/>
        </p:nvSpPr>
        <p:spPr>
          <a:xfrm>
            <a:off x="375275" y="3905225"/>
            <a:ext cx="87900" cy="87900"/>
          </a:xfrm>
          <a:prstGeom prst="rect">
            <a:avLst/>
          </a:prstGeom>
          <a:solidFill>
            <a:srgbClr val="0000FF"/>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SAC</a:t>
            </a:r>
            <a:r>
              <a:rPr lang="en"/>
              <a:t> Performance </a:t>
            </a:r>
            <a:endParaRPr/>
          </a:p>
        </p:txBody>
      </p:sp>
      <p:sp>
        <p:nvSpPr>
          <p:cNvPr id="652" name="Google Shape;652;p68"/>
          <p:cNvSpPr txBox="1"/>
          <p:nvPr/>
        </p:nvSpPr>
        <p:spPr>
          <a:xfrm>
            <a:off x="227075" y="4529250"/>
            <a:ext cx="22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Alan Perrow</a:t>
            </a:r>
            <a:endParaRPr b="1">
              <a:solidFill>
                <a:srgbClr val="B7B7B7"/>
              </a:solidFill>
              <a:latin typeface="Calibri"/>
              <a:ea typeface="Calibri"/>
              <a:cs typeface="Calibri"/>
              <a:sym typeface="Calibri"/>
            </a:endParaRPr>
          </a:p>
        </p:txBody>
      </p:sp>
      <p:pic>
        <p:nvPicPr>
          <p:cNvPr id="653" name="Google Shape;653;p68"/>
          <p:cNvPicPr preferRelativeResize="0"/>
          <p:nvPr/>
        </p:nvPicPr>
        <p:blipFill rotWithShape="1">
          <a:blip r:embed="rId3">
            <a:alphaModFix/>
          </a:blip>
          <a:srcRect b="0" l="0" r="0" t="-2997"/>
          <a:stretch/>
        </p:blipFill>
        <p:spPr>
          <a:xfrm>
            <a:off x="4982775" y="1462000"/>
            <a:ext cx="3800574" cy="2935770"/>
          </a:xfrm>
          <a:prstGeom prst="rect">
            <a:avLst/>
          </a:prstGeom>
          <a:noFill/>
          <a:ln>
            <a:noFill/>
          </a:ln>
        </p:spPr>
      </p:pic>
      <p:pic>
        <p:nvPicPr>
          <p:cNvPr id="654" name="Google Shape;654;p68"/>
          <p:cNvPicPr preferRelativeResize="0"/>
          <p:nvPr/>
        </p:nvPicPr>
        <p:blipFill>
          <a:blip r:embed="rId4">
            <a:alphaModFix/>
          </a:blip>
          <a:stretch>
            <a:fillRect/>
          </a:stretch>
        </p:blipFill>
        <p:spPr>
          <a:xfrm>
            <a:off x="935625" y="1800200"/>
            <a:ext cx="3636375" cy="2424250"/>
          </a:xfrm>
          <a:prstGeom prst="rect">
            <a:avLst/>
          </a:prstGeom>
          <a:noFill/>
          <a:ln>
            <a:noFill/>
          </a:ln>
        </p:spPr>
      </p:pic>
      <p:sp>
        <p:nvSpPr>
          <p:cNvPr id="655" name="Google Shape;655;p68"/>
          <p:cNvSpPr txBox="1"/>
          <p:nvPr/>
        </p:nvSpPr>
        <p:spPr>
          <a:xfrm>
            <a:off x="383325" y="3627975"/>
            <a:ext cx="17337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Discrete SAC Agent</a:t>
            </a:r>
            <a:br>
              <a:rPr lang="en" sz="1100">
                <a:latin typeface="Calibri"/>
                <a:ea typeface="Calibri"/>
                <a:cs typeface="Calibri"/>
                <a:sym typeface="Calibri"/>
              </a:rPr>
            </a:br>
            <a:r>
              <a:rPr lang="en" sz="1100">
                <a:latin typeface="Calibri"/>
                <a:ea typeface="Calibri"/>
                <a:cs typeface="Calibri"/>
                <a:sym typeface="Calibri"/>
              </a:rPr>
              <a:t>Random Action</a:t>
            </a:r>
            <a:endParaRPr sz="1100">
              <a:solidFill>
                <a:srgbClr val="0000FF"/>
              </a:solidFill>
              <a:latin typeface="Calibri"/>
              <a:ea typeface="Calibri"/>
              <a:cs typeface="Calibri"/>
              <a:sym typeface="Calibri"/>
            </a:endParaRPr>
          </a:p>
        </p:txBody>
      </p:sp>
      <p:sp>
        <p:nvSpPr>
          <p:cNvPr id="656" name="Google Shape;656;p68"/>
          <p:cNvSpPr/>
          <p:nvPr/>
        </p:nvSpPr>
        <p:spPr>
          <a:xfrm>
            <a:off x="334100" y="3771900"/>
            <a:ext cx="87900" cy="87900"/>
          </a:xfrm>
          <a:prstGeom prst="rect">
            <a:avLst/>
          </a:prstGeom>
          <a:solidFill>
            <a:srgbClr val="FF0000"/>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8"/>
          <p:cNvSpPr/>
          <p:nvPr/>
        </p:nvSpPr>
        <p:spPr>
          <a:xfrm>
            <a:off x="334100" y="3956525"/>
            <a:ext cx="87900" cy="87900"/>
          </a:xfrm>
          <a:prstGeom prst="rect">
            <a:avLst/>
          </a:prstGeom>
          <a:solidFill>
            <a:srgbClr val="0000FF"/>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9"/>
          <p:cNvSpPr txBox="1"/>
          <p:nvPr>
            <p:ph type="title"/>
          </p:nvPr>
        </p:nvSpPr>
        <p:spPr>
          <a:xfrm>
            <a:off x="1393925" y="418997"/>
            <a:ext cx="6366900" cy="677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a:t>
            </a:r>
            <a:endParaRPr/>
          </a:p>
        </p:txBody>
      </p:sp>
      <p:grpSp>
        <p:nvGrpSpPr>
          <p:cNvPr id="663" name="Google Shape;663;p69"/>
          <p:cNvGrpSpPr/>
          <p:nvPr/>
        </p:nvGrpSpPr>
        <p:grpSpPr>
          <a:xfrm>
            <a:off x="1758450" y="3308825"/>
            <a:ext cx="1266100" cy="1266100"/>
            <a:chOff x="1758450" y="2927825"/>
            <a:chExt cx="1266100" cy="1266100"/>
          </a:xfrm>
        </p:grpSpPr>
        <p:pic>
          <p:nvPicPr>
            <p:cNvPr id="664" name="Google Shape;664;p69"/>
            <p:cNvPicPr preferRelativeResize="0"/>
            <p:nvPr/>
          </p:nvPicPr>
          <p:blipFill>
            <a:blip r:embed="rId3">
              <a:alphaModFix/>
            </a:blip>
            <a:stretch>
              <a:fillRect/>
            </a:stretch>
          </p:blipFill>
          <p:spPr>
            <a:xfrm>
              <a:off x="1758450" y="2927825"/>
              <a:ext cx="1266100" cy="1266100"/>
            </a:xfrm>
            <a:prstGeom prst="rect">
              <a:avLst/>
            </a:prstGeom>
            <a:noFill/>
            <a:ln>
              <a:noFill/>
            </a:ln>
          </p:spPr>
        </p:pic>
        <p:pic>
          <p:nvPicPr>
            <p:cNvPr id="665" name="Google Shape;665;p69"/>
            <p:cNvPicPr preferRelativeResize="0"/>
            <p:nvPr/>
          </p:nvPicPr>
          <p:blipFill>
            <a:blip r:embed="rId4">
              <a:alphaModFix/>
            </a:blip>
            <a:stretch>
              <a:fillRect/>
            </a:stretch>
          </p:blipFill>
          <p:spPr>
            <a:xfrm>
              <a:off x="1806825" y="3394174"/>
              <a:ext cx="1169350" cy="615125"/>
            </a:xfrm>
            <a:prstGeom prst="rect">
              <a:avLst/>
            </a:prstGeom>
            <a:noFill/>
            <a:ln>
              <a:noFill/>
            </a:ln>
          </p:spPr>
        </p:pic>
      </p:grpSp>
      <p:grpSp>
        <p:nvGrpSpPr>
          <p:cNvPr id="666" name="Google Shape;666;p69"/>
          <p:cNvGrpSpPr/>
          <p:nvPr/>
        </p:nvGrpSpPr>
        <p:grpSpPr>
          <a:xfrm>
            <a:off x="2832700" y="3645875"/>
            <a:ext cx="1266100" cy="1266100"/>
            <a:chOff x="1758450" y="2927825"/>
            <a:chExt cx="1266100" cy="1266100"/>
          </a:xfrm>
        </p:grpSpPr>
        <p:pic>
          <p:nvPicPr>
            <p:cNvPr id="667" name="Google Shape;667;p69"/>
            <p:cNvPicPr preferRelativeResize="0"/>
            <p:nvPr/>
          </p:nvPicPr>
          <p:blipFill>
            <a:blip r:embed="rId3">
              <a:alphaModFix/>
            </a:blip>
            <a:stretch>
              <a:fillRect/>
            </a:stretch>
          </p:blipFill>
          <p:spPr>
            <a:xfrm>
              <a:off x="1758450" y="2927825"/>
              <a:ext cx="1266100" cy="1266100"/>
            </a:xfrm>
            <a:prstGeom prst="rect">
              <a:avLst/>
            </a:prstGeom>
            <a:noFill/>
            <a:ln>
              <a:noFill/>
            </a:ln>
          </p:spPr>
        </p:pic>
        <p:pic>
          <p:nvPicPr>
            <p:cNvPr id="668" name="Google Shape;668;p69"/>
            <p:cNvPicPr preferRelativeResize="0"/>
            <p:nvPr/>
          </p:nvPicPr>
          <p:blipFill>
            <a:blip r:embed="rId4">
              <a:alphaModFix/>
            </a:blip>
            <a:stretch>
              <a:fillRect/>
            </a:stretch>
          </p:blipFill>
          <p:spPr>
            <a:xfrm>
              <a:off x="1806825" y="3394174"/>
              <a:ext cx="1169350" cy="615125"/>
            </a:xfrm>
            <a:prstGeom prst="rect">
              <a:avLst/>
            </a:prstGeom>
            <a:noFill/>
            <a:ln>
              <a:noFill/>
            </a:ln>
          </p:spPr>
        </p:pic>
      </p:grpSp>
      <p:grpSp>
        <p:nvGrpSpPr>
          <p:cNvPr id="669" name="Google Shape;669;p69"/>
          <p:cNvGrpSpPr/>
          <p:nvPr/>
        </p:nvGrpSpPr>
        <p:grpSpPr>
          <a:xfrm>
            <a:off x="3944325" y="3736725"/>
            <a:ext cx="1266100" cy="1266100"/>
            <a:chOff x="1758450" y="2927825"/>
            <a:chExt cx="1266100" cy="1266100"/>
          </a:xfrm>
        </p:grpSpPr>
        <p:pic>
          <p:nvPicPr>
            <p:cNvPr id="670" name="Google Shape;670;p69"/>
            <p:cNvPicPr preferRelativeResize="0"/>
            <p:nvPr/>
          </p:nvPicPr>
          <p:blipFill>
            <a:blip r:embed="rId3">
              <a:alphaModFix/>
            </a:blip>
            <a:stretch>
              <a:fillRect/>
            </a:stretch>
          </p:blipFill>
          <p:spPr>
            <a:xfrm>
              <a:off x="1758450" y="2927825"/>
              <a:ext cx="1266100" cy="1266100"/>
            </a:xfrm>
            <a:prstGeom prst="rect">
              <a:avLst/>
            </a:prstGeom>
            <a:noFill/>
            <a:ln>
              <a:noFill/>
            </a:ln>
          </p:spPr>
        </p:pic>
        <p:pic>
          <p:nvPicPr>
            <p:cNvPr id="671" name="Google Shape;671;p69"/>
            <p:cNvPicPr preferRelativeResize="0"/>
            <p:nvPr/>
          </p:nvPicPr>
          <p:blipFill>
            <a:blip r:embed="rId4">
              <a:alphaModFix/>
            </a:blip>
            <a:stretch>
              <a:fillRect/>
            </a:stretch>
          </p:blipFill>
          <p:spPr>
            <a:xfrm>
              <a:off x="1806825" y="3394174"/>
              <a:ext cx="1169350" cy="615125"/>
            </a:xfrm>
            <a:prstGeom prst="rect">
              <a:avLst/>
            </a:prstGeom>
            <a:noFill/>
            <a:ln>
              <a:noFill/>
            </a:ln>
          </p:spPr>
        </p:pic>
      </p:grpSp>
      <p:grpSp>
        <p:nvGrpSpPr>
          <p:cNvPr id="672" name="Google Shape;672;p69"/>
          <p:cNvGrpSpPr/>
          <p:nvPr/>
        </p:nvGrpSpPr>
        <p:grpSpPr>
          <a:xfrm>
            <a:off x="5046775" y="3645875"/>
            <a:ext cx="1266100" cy="1266100"/>
            <a:chOff x="1758450" y="2927825"/>
            <a:chExt cx="1266100" cy="1266100"/>
          </a:xfrm>
        </p:grpSpPr>
        <p:pic>
          <p:nvPicPr>
            <p:cNvPr id="673" name="Google Shape;673;p69"/>
            <p:cNvPicPr preferRelativeResize="0"/>
            <p:nvPr/>
          </p:nvPicPr>
          <p:blipFill>
            <a:blip r:embed="rId3">
              <a:alphaModFix/>
            </a:blip>
            <a:stretch>
              <a:fillRect/>
            </a:stretch>
          </p:blipFill>
          <p:spPr>
            <a:xfrm>
              <a:off x="1758450" y="2927825"/>
              <a:ext cx="1266100" cy="1266100"/>
            </a:xfrm>
            <a:prstGeom prst="rect">
              <a:avLst/>
            </a:prstGeom>
            <a:noFill/>
            <a:ln>
              <a:noFill/>
            </a:ln>
          </p:spPr>
        </p:pic>
        <p:pic>
          <p:nvPicPr>
            <p:cNvPr id="674" name="Google Shape;674;p69"/>
            <p:cNvPicPr preferRelativeResize="0"/>
            <p:nvPr/>
          </p:nvPicPr>
          <p:blipFill>
            <a:blip r:embed="rId4">
              <a:alphaModFix/>
            </a:blip>
            <a:stretch>
              <a:fillRect/>
            </a:stretch>
          </p:blipFill>
          <p:spPr>
            <a:xfrm>
              <a:off x="1806825" y="3394174"/>
              <a:ext cx="1169350" cy="615125"/>
            </a:xfrm>
            <a:prstGeom prst="rect">
              <a:avLst/>
            </a:prstGeom>
            <a:noFill/>
            <a:ln>
              <a:noFill/>
            </a:ln>
          </p:spPr>
        </p:pic>
      </p:grpSp>
      <p:grpSp>
        <p:nvGrpSpPr>
          <p:cNvPr id="675" name="Google Shape;675;p69"/>
          <p:cNvGrpSpPr/>
          <p:nvPr/>
        </p:nvGrpSpPr>
        <p:grpSpPr>
          <a:xfrm>
            <a:off x="6218125" y="3308825"/>
            <a:ext cx="1266100" cy="1266100"/>
            <a:chOff x="1758450" y="2927825"/>
            <a:chExt cx="1266100" cy="1266100"/>
          </a:xfrm>
        </p:grpSpPr>
        <p:pic>
          <p:nvPicPr>
            <p:cNvPr id="676" name="Google Shape;676;p69"/>
            <p:cNvPicPr preferRelativeResize="0"/>
            <p:nvPr/>
          </p:nvPicPr>
          <p:blipFill>
            <a:blip r:embed="rId3">
              <a:alphaModFix/>
            </a:blip>
            <a:stretch>
              <a:fillRect/>
            </a:stretch>
          </p:blipFill>
          <p:spPr>
            <a:xfrm>
              <a:off x="1758450" y="2927825"/>
              <a:ext cx="1266100" cy="1266100"/>
            </a:xfrm>
            <a:prstGeom prst="rect">
              <a:avLst/>
            </a:prstGeom>
            <a:noFill/>
            <a:ln>
              <a:noFill/>
            </a:ln>
          </p:spPr>
        </p:pic>
        <p:pic>
          <p:nvPicPr>
            <p:cNvPr id="677" name="Google Shape;677;p69"/>
            <p:cNvPicPr preferRelativeResize="0"/>
            <p:nvPr/>
          </p:nvPicPr>
          <p:blipFill>
            <a:blip r:embed="rId4">
              <a:alphaModFix/>
            </a:blip>
            <a:stretch>
              <a:fillRect/>
            </a:stretch>
          </p:blipFill>
          <p:spPr>
            <a:xfrm>
              <a:off x="1806825" y="3394174"/>
              <a:ext cx="1169350" cy="615125"/>
            </a:xfrm>
            <a:prstGeom prst="rect">
              <a:avLst/>
            </a:prstGeom>
            <a:noFill/>
            <a:ln>
              <a:noFill/>
            </a:ln>
          </p:spPr>
        </p:pic>
      </p:grpSp>
      <p:sp>
        <p:nvSpPr>
          <p:cNvPr id="678" name="Google Shape;678;p69"/>
          <p:cNvSpPr txBox="1"/>
          <p:nvPr>
            <p:ph type="title"/>
          </p:nvPr>
        </p:nvSpPr>
        <p:spPr>
          <a:xfrm>
            <a:off x="205175" y="1389175"/>
            <a:ext cx="2731500" cy="262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710">
                <a:solidFill>
                  <a:schemeClr val="accent3"/>
                </a:solidFill>
                <a:latin typeface="Calibri"/>
                <a:ea typeface="Calibri"/>
                <a:cs typeface="Calibri"/>
                <a:sym typeface="Calibri"/>
              </a:rPr>
              <a:t>Senior Design Coordinators</a:t>
            </a:r>
            <a:endParaRPr sz="1710">
              <a:solidFill>
                <a:schemeClr val="accent3"/>
              </a:solidFill>
              <a:latin typeface="Calibri"/>
              <a:ea typeface="Calibri"/>
              <a:cs typeface="Calibri"/>
              <a:sym typeface="Calibri"/>
            </a:endParaRPr>
          </a:p>
          <a:p>
            <a:pPr indent="0" lvl="0" marL="0" rtl="0" algn="ctr">
              <a:spcBef>
                <a:spcPts val="0"/>
              </a:spcBef>
              <a:spcAft>
                <a:spcPts val="0"/>
              </a:spcAft>
              <a:buSzPts val="990"/>
              <a:buNone/>
            </a:pPr>
            <a:r>
              <a:t/>
            </a:r>
            <a:endParaRPr sz="1710">
              <a:solidFill>
                <a:schemeClr val="accent3"/>
              </a:solidFill>
              <a:latin typeface="Calibri"/>
              <a:ea typeface="Calibri"/>
              <a:cs typeface="Calibri"/>
              <a:sym typeface="Calibri"/>
            </a:endParaRPr>
          </a:p>
          <a:p>
            <a:pPr indent="0" lvl="0" marL="0" rtl="0" algn="ctr">
              <a:spcBef>
                <a:spcPts val="0"/>
              </a:spcBef>
              <a:spcAft>
                <a:spcPts val="0"/>
              </a:spcAft>
              <a:buSzPts val="990"/>
              <a:buNone/>
            </a:pPr>
            <a:r>
              <a:rPr lang="en" sz="1710">
                <a:solidFill>
                  <a:schemeClr val="dk2"/>
                </a:solidFill>
                <a:latin typeface="Calibri"/>
                <a:ea typeface="Calibri"/>
                <a:cs typeface="Calibri"/>
                <a:sym typeface="Calibri"/>
              </a:rPr>
              <a:t>Dr. Mark Heinrich</a:t>
            </a:r>
            <a:endParaRPr sz="1710">
              <a:solidFill>
                <a:schemeClr val="dk2"/>
              </a:solidFill>
              <a:latin typeface="Calibri"/>
              <a:ea typeface="Calibri"/>
              <a:cs typeface="Calibri"/>
              <a:sym typeface="Calibri"/>
            </a:endParaRPr>
          </a:p>
          <a:p>
            <a:pPr indent="0" lvl="0" marL="0" rtl="0" algn="ctr">
              <a:spcBef>
                <a:spcPts val="0"/>
              </a:spcBef>
              <a:spcAft>
                <a:spcPts val="0"/>
              </a:spcAft>
              <a:buSzPts val="990"/>
              <a:buNone/>
            </a:pPr>
            <a:r>
              <a:rPr lang="en" sz="1710">
                <a:solidFill>
                  <a:schemeClr val="dk2"/>
                </a:solidFill>
                <a:latin typeface="Calibri"/>
                <a:ea typeface="Calibri"/>
                <a:cs typeface="Calibri"/>
                <a:sym typeface="Calibri"/>
              </a:rPr>
              <a:t>Dr. Richard Leinecker</a:t>
            </a:r>
            <a:endParaRPr sz="1710">
              <a:solidFill>
                <a:srgbClr val="783F04"/>
              </a:solidFill>
              <a:latin typeface="Calibri"/>
              <a:ea typeface="Calibri"/>
              <a:cs typeface="Calibri"/>
              <a:sym typeface="Calibri"/>
            </a:endParaRPr>
          </a:p>
        </p:txBody>
      </p:sp>
      <p:sp>
        <p:nvSpPr>
          <p:cNvPr id="679" name="Google Shape;679;p69"/>
          <p:cNvSpPr txBox="1"/>
          <p:nvPr>
            <p:ph type="title"/>
          </p:nvPr>
        </p:nvSpPr>
        <p:spPr>
          <a:xfrm>
            <a:off x="3211650" y="1893275"/>
            <a:ext cx="2731500" cy="262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810">
                <a:solidFill>
                  <a:schemeClr val="accent3"/>
                </a:solidFill>
                <a:latin typeface="Calibri"/>
                <a:ea typeface="Calibri"/>
                <a:cs typeface="Calibri"/>
                <a:sym typeface="Calibri"/>
              </a:rPr>
              <a:t>Lockheed Martin Sponsors</a:t>
            </a:r>
            <a:endParaRPr sz="1810">
              <a:solidFill>
                <a:schemeClr val="accent3"/>
              </a:solidFill>
              <a:latin typeface="Calibri"/>
              <a:ea typeface="Calibri"/>
              <a:cs typeface="Calibri"/>
              <a:sym typeface="Calibri"/>
            </a:endParaRPr>
          </a:p>
          <a:p>
            <a:pPr indent="0" lvl="0" marL="0" rtl="0" algn="ctr">
              <a:spcBef>
                <a:spcPts val="0"/>
              </a:spcBef>
              <a:spcAft>
                <a:spcPts val="0"/>
              </a:spcAft>
              <a:buSzPts val="990"/>
              <a:buNone/>
            </a:pPr>
            <a:r>
              <a:t/>
            </a:r>
            <a:endParaRPr sz="1810">
              <a:solidFill>
                <a:schemeClr val="accent3"/>
              </a:solidFill>
              <a:latin typeface="Calibri"/>
              <a:ea typeface="Calibri"/>
              <a:cs typeface="Calibri"/>
              <a:sym typeface="Calibri"/>
            </a:endParaRPr>
          </a:p>
          <a:p>
            <a:pPr indent="0" lvl="0" marL="0" rtl="0" algn="ctr">
              <a:spcBef>
                <a:spcPts val="0"/>
              </a:spcBef>
              <a:spcAft>
                <a:spcPts val="0"/>
              </a:spcAft>
              <a:buSzPts val="990"/>
              <a:buNone/>
            </a:pPr>
            <a:r>
              <a:rPr lang="en" sz="1710">
                <a:solidFill>
                  <a:schemeClr val="dk2"/>
                </a:solidFill>
                <a:latin typeface="Calibri"/>
                <a:ea typeface="Calibri"/>
                <a:cs typeface="Calibri"/>
                <a:sym typeface="Calibri"/>
              </a:rPr>
              <a:t>Rebecca Broadway</a:t>
            </a:r>
            <a:endParaRPr sz="1710">
              <a:solidFill>
                <a:schemeClr val="dk2"/>
              </a:solidFill>
              <a:latin typeface="Calibri"/>
              <a:ea typeface="Calibri"/>
              <a:cs typeface="Calibri"/>
              <a:sym typeface="Calibri"/>
            </a:endParaRPr>
          </a:p>
          <a:p>
            <a:pPr indent="0" lvl="0" marL="0" rtl="0" algn="ctr">
              <a:spcBef>
                <a:spcPts val="0"/>
              </a:spcBef>
              <a:spcAft>
                <a:spcPts val="0"/>
              </a:spcAft>
              <a:buSzPts val="990"/>
              <a:buNone/>
            </a:pPr>
            <a:r>
              <a:rPr lang="en" sz="1710">
                <a:solidFill>
                  <a:schemeClr val="dk2"/>
                </a:solidFill>
                <a:latin typeface="Calibri"/>
                <a:ea typeface="Calibri"/>
                <a:cs typeface="Calibri"/>
                <a:sym typeface="Calibri"/>
              </a:rPr>
              <a:t>Tanner Lindbloom</a:t>
            </a:r>
            <a:endParaRPr sz="1710">
              <a:solidFill>
                <a:srgbClr val="783F04"/>
              </a:solidFill>
              <a:latin typeface="Calibri"/>
              <a:ea typeface="Calibri"/>
              <a:cs typeface="Calibri"/>
              <a:sym typeface="Calibri"/>
            </a:endParaRPr>
          </a:p>
        </p:txBody>
      </p:sp>
      <p:sp>
        <p:nvSpPr>
          <p:cNvPr id="680" name="Google Shape;680;p69"/>
          <p:cNvSpPr txBox="1"/>
          <p:nvPr>
            <p:ph type="title"/>
          </p:nvPr>
        </p:nvSpPr>
        <p:spPr>
          <a:xfrm>
            <a:off x="6218125" y="1389175"/>
            <a:ext cx="2731500" cy="262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710">
                <a:solidFill>
                  <a:schemeClr val="accent3"/>
                </a:solidFill>
                <a:latin typeface="Calibri"/>
                <a:ea typeface="Calibri"/>
                <a:cs typeface="Calibri"/>
                <a:sym typeface="Calibri"/>
              </a:rPr>
              <a:t>Committee Members</a:t>
            </a:r>
            <a:endParaRPr sz="1710">
              <a:solidFill>
                <a:schemeClr val="accent3"/>
              </a:solidFill>
              <a:latin typeface="Calibri"/>
              <a:ea typeface="Calibri"/>
              <a:cs typeface="Calibri"/>
              <a:sym typeface="Calibri"/>
            </a:endParaRPr>
          </a:p>
          <a:p>
            <a:pPr indent="0" lvl="0" marL="0" rtl="0" algn="ctr">
              <a:spcBef>
                <a:spcPts val="0"/>
              </a:spcBef>
              <a:spcAft>
                <a:spcPts val="0"/>
              </a:spcAft>
              <a:buSzPts val="990"/>
              <a:buNone/>
            </a:pPr>
            <a:r>
              <a:t/>
            </a:r>
            <a:endParaRPr sz="1710">
              <a:solidFill>
                <a:schemeClr val="accent3"/>
              </a:solidFill>
              <a:latin typeface="Calibri"/>
              <a:ea typeface="Calibri"/>
              <a:cs typeface="Calibri"/>
              <a:sym typeface="Calibri"/>
            </a:endParaRPr>
          </a:p>
          <a:p>
            <a:pPr indent="0" lvl="0" marL="0" rtl="0" algn="ctr">
              <a:spcBef>
                <a:spcPts val="0"/>
              </a:spcBef>
              <a:spcAft>
                <a:spcPts val="0"/>
              </a:spcAft>
              <a:buSzPts val="990"/>
              <a:buNone/>
            </a:pPr>
            <a:r>
              <a:rPr lang="en" sz="1710">
                <a:solidFill>
                  <a:schemeClr val="dk2"/>
                </a:solidFill>
                <a:latin typeface="Calibri"/>
                <a:ea typeface="Calibri"/>
                <a:cs typeface="Calibri"/>
                <a:sym typeface="Calibri"/>
              </a:rPr>
              <a:t>Prof. Sarah Angell</a:t>
            </a:r>
            <a:endParaRPr sz="1710">
              <a:solidFill>
                <a:schemeClr val="dk2"/>
              </a:solidFill>
              <a:latin typeface="Calibri"/>
              <a:ea typeface="Calibri"/>
              <a:cs typeface="Calibri"/>
              <a:sym typeface="Calibri"/>
            </a:endParaRPr>
          </a:p>
          <a:p>
            <a:pPr indent="0" lvl="0" marL="0" rtl="0" algn="ctr">
              <a:spcBef>
                <a:spcPts val="0"/>
              </a:spcBef>
              <a:spcAft>
                <a:spcPts val="0"/>
              </a:spcAft>
              <a:buSzPts val="990"/>
              <a:buNone/>
            </a:pPr>
            <a:r>
              <a:rPr lang="en" sz="1710">
                <a:solidFill>
                  <a:schemeClr val="dk2"/>
                </a:solidFill>
                <a:latin typeface="Calibri"/>
                <a:ea typeface="Calibri"/>
                <a:cs typeface="Calibri"/>
                <a:sym typeface="Calibri"/>
              </a:rPr>
              <a:t>Dr. Christopher Hollander</a:t>
            </a:r>
            <a:endParaRPr sz="1710">
              <a:solidFill>
                <a:schemeClr val="dk2"/>
              </a:solidFill>
              <a:latin typeface="Calibri"/>
              <a:ea typeface="Calibri"/>
              <a:cs typeface="Calibri"/>
              <a:sym typeface="Calibri"/>
            </a:endParaRPr>
          </a:p>
          <a:p>
            <a:pPr indent="0" lvl="0" marL="0" rtl="0" algn="ctr">
              <a:spcBef>
                <a:spcPts val="0"/>
              </a:spcBef>
              <a:spcAft>
                <a:spcPts val="0"/>
              </a:spcAft>
              <a:buSzPts val="990"/>
              <a:buNone/>
            </a:pPr>
            <a:r>
              <a:rPr lang="en" sz="1710">
                <a:solidFill>
                  <a:schemeClr val="dk2"/>
                </a:solidFill>
                <a:latin typeface="Calibri"/>
                <a:ea typeface="Calibri"/>
                <a:cs typeface="Calibri"/>
                <a:sym typeface="Calibri"/>
              </a:rPr>
              <a:t>Dr. Mark Llewellyn</a:t>
            </a:r>
            <a:endParaRPr sz="171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472950" y="228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Block Diagram</a:t>
            </a:r>
            <a:endParaRPr/>
          </a:p>
        </p:txBody>
      </p:sp>
      <p:pic>
        <p:nvPicPr>
          <p:cNvPr id="167" name="Google Shape;167;p18"/>
          <p:cNvPicPr preferRelativeResize="0"/>
          <p:nvPr/>
        </p:nvPicPr>
        <p:blipFill>
          <a:blip r:embed="rId3">
            <a:alphaModFix/>
          </a:blip>
          <a:stretch>
            <a:fillRect/>
          </a:stretch>
        </p:blipFill>
        <p:spPr>
          <a:xfrm>
            <a:off x="4311425" y="0"/>
            <a:ext cx="3985951" cy="5143500"/>
          </a:xfrm>
          <a:prstGeom prst="rect">
            <a:avLst/>
          </a:prstGeom>
          <a:noFill/>
          <a:ln>
            <a:noFill/>
          </a:ln>
        </p:spPr>
      </p:pic>
      <p:sp>
        <p:nvSpPr>
          <p:cNvPr id="168" name="Google Shape;168;p18"/>
          <p:cNvSpPr txBox="1"/>
          <p:nvPr/>
        </p:nvSpPr>
        <p:spPr>
          <a:xfrm>
            <a:off x="150875" y="45292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b="1">
              <a:solidFill>
                <a:srgbClr val="B7B7B7"/>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Everglades?</a:t>
            </a:r>
            <a:endParaRPr/>
          </a:p>
        </p:txBody>
      </p:sp>
      <p:sp>
        <p:nvSpPr>
          <p:cNvPr id="174" name="Google Shape;174;p19"/>
          <p:cNvSpPr txBox="1"/>
          <p:nvPr>
            <p:ph idx="1" type="body"/>
          </p:nvPr>
        </p:nvSpPr>
        <p:spPr>
          <a:xfrm>
            <a:off x="599350" y="1398500"/>
            <a:ext cx="4611300" cy="3040200"/>
          </a:xfrm>
          <a:prstGeom prst="rect">
            <a:avLst/>
          </a:prstGeom>
        </p:spPr>
        <p:txBody>
          <a:bodyPr anchorCtr="0" anchor="t" bIns="91425" lIns="91425" spcFirstLastPara="1" rIns="91425" wrap="square" tIns="91425">
            <a:normAutofit fontScale="77500" lnSpcReduction="20000"/>
          </a:bodyPr>
          <a:lstStyle/>
          <a:p>
            <a:pPr indent="-307340" lvl="0" marL="457200" rtl="0" algn="l">
              <a:spcBef>
                <a:spcPts val="0"/>
              </a:spcBef>
              <a:spcAft>
                <a:spcPts val="0"/>
              </a:spcAft>
              <a:buSzPct val="82757"/>
              <a:buChar char="●"/>
            </a:pPr>
            <a:r>
              <a:rPr lang="en" sz="1933"/>
              <a:t>E</a:t>
            </a:r>
            <a:r>
              <a:rPr lang="en" sz="1944"/>
              <a:t>verglades is a 1v1 turn-based strategy</a:t>
            </a:r>
            <a:br>
              <a:rPr lang="en" sz="1944"/>
            </a:br>
            <a:r>
              <a:rPr lang="en" sz="1944"/>
              <a:t>game.</a:t>
            </a:r>
            <a:endParaRPr sz="2297"/>
          </a:p>
          <a:p>
            <a:pPr indent="-324305" lvl="0" marL="457200" rtl="0" algn="l">
              <a:spcBef>
                <a:spcPts val="0"/>
              </a:spcBef>
              <a:spcAft>
                <a:spcPts val="0"/>
              </a:spcAft>
              <a:buSzPct val="100000"/>
              <a:buChar char="●"/>
            </a:pPr>
            <a:r>
              <a:rPr lang="en" sz="1944"/>
              <a:t>For each turn, players move up to</a:t>
            </a:r>
            <a:br>
              <a:rPr lang="en" sz="1944"/>
            </a:br>
            <a:r>
              <a:rPr lang="en" sz="1944"/>
              <a:t>7 of their 12 groups of drones.</a:t>
            </a:r>
            <a:endParaRPr sz="1944"/>
          </a:p>
          <a:p>
            <a:pPr indent="-304620" lvl="1" marL="914400" rtl="0" algn="l">
              <a:spcBef>
                <a:spcPts val="0"/>
              </a:spcBef>
              <a:spcAft>
                <a:spcPts val="0"/>
              </a:spcAft>
              <a:buSzPct val="100000"/>
              <a:buChar char="○"/>
            </a:pPr>
            <a:r>
              <a:rPr lang="en" sz="1544"/>
              <a:t>Strikers - +50% Movement &amp; Damage; -50% Health</a:t>
            </a:r>
            <a:endParaRPr sz="1544"/>
          </a:p>
          <a:p>
            <a:pPr indent="-304620" lvl="1" marL="914400" rtl="0" algn="l">
              <a:spcBef>
                <a:spcPts val="0"/>
              </a:spcBef>
              <a:spcAft>
                <a:spcPts val="0"/>
              </a:spcAft>
              <a:buSzPct val="100000"/>
              <a:buChar char="○"/>
            </a:pPr>
            <a:r>
              <a:rPr lang="en" sz="1544"/>
              <a:t>Tanks - +50% Health</a:t>
            </a:r>
            <a:endParaRPr sz="1544"/>
          </a:p>
          <a:p>
            <a:pPr indent="-304620" lvl="1" marL="914400" rtl="0" algn="l">
              <a:spcBef>
                <a:spcPts val="0"/>
              </a:spcBef>
              <a:spcAft>
                <a:spcPts val="0"/>
              </a:spcAft>
              <a:buSzPct val="100000"/>
              <a:buChar char="○"/>
            </a:pPr>
            <a:r>
              <a:rPr lang="en" sz="1544"/>
              <a:t>Controllers - +50% Capture Speed</a:t>
            </a:r>
            <a:endParaRPr sz="1544"/>
          </a:p>
          <a:p>
            <a:pPr indent="-324305" lvl="0" marL="457200" rtl="0" algn="l">
              <a:spcBef>
                <a:spcPts val="0"/>
              </a:spcBef>
              <a:spcAft>
                <a:spcPts val="0"/>
              </a:spcAft>
              <a:buSzPct val="100000"/>
              <a:buChar char="●"/>
            </a:pPr>
            <a:r>
              <a:rPr lang="en" sz="1944"/>
              <a:t>Opponent groups battle when not</a:t>
            </a:r>
            <a:br>
              <a:rPr lang="en" sz="1944"/>
            </a:br>
            <a:r>
              <a:rPr lang="en" sz="1944"/>
              <a:t>moving inside a node.</a:t>
            </a:r>
            <a:endParaRPr sz="1944"/>
          </a:p>
          <a:p>
            <a:pPr indent="-324305" lvl="0" marL="457200" rtl="0" algn="l">
              <a:spcBef>
                <a:spcPts val="0"/>
              </a:spcBef>
              <a:spcAft>
                <a:spcPts val="0"/>
              </a:spcAft>
              <a:buSzPct val="100000"/>
              <a:buChar char="●"/>
            </a:pPr>
            <a:r>
              <a:rPr lang="en" sz="1944"/>
              <a:t>Highest score after 150 turns, taking over</a:t>
            </a:r>
            <a:br>
              <a:rPr lang="en" sz="1944"/>
            </a:br>
            <a:r>
              <a:rPr lang="en" sz="1944"/>
              <a:t>the enemy base, or destroying all the</a:t>
            </a:r>
            <a:br>
              <a:rPr lang="en" sz="1944"/>
            </a:br>
            <a:r>
              <a:rPr lang="en" sz="1944"/>
              <a:t>opponent groups guarantees victory.</a:t>
            </a:r>
            <a:endParaRPr sz="1398"/>
          </a:p>
          <a:p>
            <a:pPr indent="0" lvl="0" marL="0" rtl="0" algn="l">
              <a:spcBef>
                <a:spcPts val="1200"/>
              </a:spcBef>
              <a:spcAft>
                <a:spcPts val="1200"/>
              </a:spcAft>
              <a:buNone/>
            </a:pPr>
            <a:r>
              <a:t/>
            </a:r>
            <a:endParaRPr/>
          </a:p>
        </p:txBody>
      </p:sp>
      <p:sp>
        <p:nvSpPr>
          <p:cNvPr id="175" name="Google Shape;175;p19"/>
          <p:cNvSpPr txBox="1"/>
          <p:nvPr/>
        </p:nvSpPr>
        <p:spPr>
          <a:xfrm>
            <a:off x="150875" y="45292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b="1">
              <a:solidFill>
                <a:srgbClr val="B7B7B7"/>
              </a:solidFill>
              <a:latin typeface="Calibri"/>
              <a:ea typeface="Calibri"/>
              <a:cs typeface="Calibri"/>
              <a:sym typeface="Calibri"/>
            </a:endParaRPr>
          </a:p>
        </p:txBody>
      </p:sp>
      <p:pic>
        <p:nvPicPr>
          <p:cNvPr id="176" name="Google Shape;176;p19"/>
          <p:cNvPicPr preferRelativeResize="0"/>
          <p:nvPr/>
        </p:nvPicPr>
        <p:blipFill>
          <a:blip r:embed="rId3">
            <a:alphaModFix/>
          </a:blip>
          <a:stretch>
            <a:fillRect/>
          </a:stretch>
        </p:blipFill>
        <p:spPr>
          <a:xfrm>
            <a:off x="4844550" y="1792700"/>
            <a:ext cx="3971750" cy="2647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Opponents (Discernible Strategies)</a:t>
            </a:r>
            <a:endParaRPr/>
          </a:p>
        </p:txBody>
      </p:sp>
      <p:sp>
        <p:nvSpPr>
          <p:cNvPr id="182" name="Google Shape;182;p20"/>
          <p:cNvSpPr txBox="1"/>
          <p:nvPr>
            <p:ph idx="1" type="body"/>
          </p:nvPr>
        </p:nvSpPr>
        <p:spPr>
          <a:xfrm>
            <a:off x="819150" y="1728125"/>
            <a:ext cx="7505700" cy="2710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Same command</a:t>
            </a:r>
            <a:r>
              <a:rPr lang="en" sz="1600"/>
              <a:t> - Cycles through a set of predetermined actions. Currently, is set to defend nodes adjacent to the base node. </a:t>
            </a:r>
            <a:endParaRPr sz="1600"/>
          </a:p>
          <a:p>
            <a:pPr indent="-330200" lvl="0" marL="457200" rtl="0" algn="l">
              <a:spcBef>
                <a:spcPts val="0"/>
              </a:spcBef>
              <a:spcAft>
                <a:spcPts val="0"/>
              </a:spcAft>
              <a:buSzPts val="1600"/>
              <a:buChar char="●"/>
            </a:pPr>
            <a:r>
              <a:rPr b="1" lang="en" sz="1600"/>
              <a:t>Swarm</a:t>
            </a:r>
            <a:r>
              <a:rPr lang="en" sz="1600"/>
              <a:t> - Sends two offensive groups of </a:t>
            </a:r>
            <a:r>
              <a:rPr lang="en" sz="1600"/>
              <a:t>battlebots</a:t>
            </a:r>
            <a:r>
              <a:rPr lang="en" sz="1600"/>
              <a:t> to attack the opposing base node and leaves one group behind to defend. </a:t>
            </a:r>
            <a:endParaRPr sz="1600"/>
          </a:p>
          <a:p>
            <a:pPr indent="-330200" lvl="0" marL="457200" rtl="0" algn="l">
              <a:spcBef>
                <a:spcPts val="0"/>
              </a:spcBef>
              <a:spcAft>
                <a:spcPts val="0"/>
              </a:spcAft>
              <a:buSzPts val="1600"/>
              <a:buChar char="●"/>
            </a:pPr>
            <a:r>
              <a:rPr b="1" lang="en" sz="1600"/>
              <a:t>Cycle Strategies</a:t>
            </a:r>
            <a:r>
              <a:rPr lang="en" sz="1600"/>
              <a:t> - Cycles through all groups of battlebots to move them towards enemy base node.</a:t>
            </a:r>
            <a:endParaRPr sz="1600"/>
          </a:p>
          <a:p>
            <a:pPr indent="-330200" lvl="0" marL="457200" rtl="0" algn="l">
              <a:spcBef>
                <a:spcPts val="0"/>
              </a:spcBef>
              <a:spcAft>
                <a:spcPts val="0"/>
              </a:spcAft>
              <a:buSzPts val="1600"/>
              <a:buChar char="●"/>
            </a:pPr>
            <a:r>
              <a:rPr b="1" lang="en" sz="1600"/>
              <a:t>Base rush Strategies</a:t>
            </a:r>
            <a:r>
              <a:rPr lang="en" sz="1600"/>
              <a:t> - Sends a scouting group of battlebots to the opposing base node and then sends a main group afterwards. </a:t>
            </a:r>
            <a:endParaRPr sz="1600"/>
          </a:p>
        </p:txBody>
      </p:sp>
      <p:sp>
        <p:nvSpPr>
          <p:cNvPr id="183" name="Google Shape;183;p20"/>
          <p:cNvSpPr txBox="1"/>
          <p:nvPr/>
        </p:nvSpPr>
        <p:spPr>
          <a:xfrm>
            <a:off x="-215200" y="45301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Reinforcement Learning?</a:t>
            </a:r>
            <a:endParaRPr/>
          </a:p>
        </p:txBody>
      </p:sp>
      <p:sp>
        <p:nvSpPr>
          <p:cNvPr id="189" name="Google Shape;189;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 of Reinforcement Learning:</a:t>
            </a:r>
            <a:endParaRPr/>
          </a:p>
          <a:p>
            <a:pPr indent="-311150" lvl="0" marL="457200" rtl="0" algn="l">
              <a:spcBef>
                <a:spcPts val="1200"/>
              </a:spcBef>
              <a:spcAft>
                <a:spcPts val="0"/>
              </a:spcAft>
              <a:buSzPts val="1300"/>
              <a:buChar char="●"/>
            </a:pPr>
            <a:r>
              <a:rPr lang="en"/>
              <a:t>Barebones - Give the agent minimal information.</a:t>
            </a:r>
            <a:endParaRPr/>
          </a:p>
          <a:p>
            <a:pPr indent="-311150" lvl="0" marL="457200" rtl="0" algn="l">
              <a:spcBef>
                <a:spcPts val="0"/>
              </a:spcBef>
              <a:spcAft>
                <a:spcPts val="0"/>
              </a:spcAft>
              <a:buSzPts val="1300"/>
              <a:buChar char="●"/>
            </a:pPr>
            <a:r>
              <a:rPr lang="en"/>
              <a:t>Optimal - The agent will find the best way to get </a:t>
            </a:r>
            <a:br>
              <a:rPr lang="en"/>
            </a:br>
            <a:r>
              <a:rPr lang="en"/>
              <a:t>the most reward.</a:t>
            </a:r>
            <a:endParaRPr/>
          </a:p>
          <a:p>
            <a:pPr indent="0" lvl="0" marL="0" rtl="0" algn="l">
              <a:spcBef>
                <a:spcPts val="1200"/>
              </a:spcBef>
              <a:spcAft>
                <a:spcPts val="0"/>
              </a:spcAft>
              <a:buNone/>
            </a:pPr>
            <a:r>
              <a:rPr lang="en"/>
              <a:t>How it works:</a:t>
            </a:r>
            <a:endParaRPr/>
          </a:p>
          <a:p>
            <a:pPr indent="0" lvl="0" marL="0" rtl="0" algn="l">
              <a:spcBef>
                <a:spcPts val="1200"/>
              </a:spcBef>
              <a:spcAft>
                <a:spcPts val="1200"/>
              </a:spcAft>
              <a:buNone/>
            </a:pPr>
            <a:r>
              <a:rPr lang="en"/>
              <a:t>	The agent plays the game many times, exploring</a:t>
            </a:r>
            <a:br>
              <a:rPr lang="en"/>
            </a:br>
            <a:r>
              <a:rPr lang="en"/>
              <a:t>	the possible actions to get the largest reward.</a:t>
            </a:r>
            <a:endParaRPr/>
          </a:p>
        </p:txBody>
      </p:sp>
      <p:pic>
        <p:nvPicPr>
          <p:cNvPr id="190" name="Google Shape;190;p21"/>
          <p:cNvPicPr preferRelativeResize="0"/>
          <p:nvPr/>
        </p:nvPicPr>
        <p:blipFill>
          <a:blip r:embed="rId3">
            <a:alphaModFix/>
          </a:blip>
          <a:stretch>
            <a:fillRect/>
          </a:stretch>
        </p:blipFill>
        <p:spPr>
          <a:xfrm>
            <a:off x="5388301" y="1616200"/>
            <a:ext cx="3447100" cy="2943175"/>
          </a:xfrm>
          <a:prstGeom prst="rect">
            <a:avLst/>
          </a:prstGeom>
          <a:noFill/>
          <a:ln>
            <a:noFill/>
          </a:ln>
        </p:spPr>
      </p:pic>
      <p:sp>
        <p:nvSpPr>
          <p:cNvPr id="191" name="Google Shape;191;p21"/>
          <p:cNvSpPr txBox="1"/>
          <p:nvPr/>
        </p:nvSpPr>
        <p:spPr>
          <a:xfrm>
            <a:off x="150875" y="4529250"/>
            <a:ext cx="225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B7B7B7"/>
                </a:solidFill>
                <a:latin typeface="Calibri"/>
                <a:ea typeface="Calibri"/>
                <a:cs typeface="Calibri"/>
                <a:sym typeface="Calibri"/>
              </a:rPr>
              <a:t>Speaking: </a:t>
            </a:r>
            <a:r>
              <a:rPr b="1" lang="en">
                <a:solidFill>
                  <a:srgbClr val="B7B7B7"/>
                </a:solidFill>
                <a:latin typeface="Calibri"/>
                <a:ea typeface="Calibri"/>
                <a:cs typeface="Calibri"/>
                <a:sym typeface="Calibri"/>
              </a:rPr>
              <a:t>Michael Laager</a:t>
            </a:r>
            <a:endParaRPr b="1">
              <a:solidFill>
                <a:srgbClr val="B7B7B7"/>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